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2" r:id="rId3"/>
    <p:sldId id="302" r:id="rId4"/>
    <p:sldId id="303" r:id="rId5"/>
  </p:sldIdLst>
  <p:sldSz cx="9144000" cy="6553200"/>
  <p:notesSz cx="9144000" cy="6553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031492"/>
            <a:ext cx="7772400" cy="13761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669792"/>
            <a:ext cx="6400800" cy="1638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07236"/>
            <a:ext cx="3977640" cy="4325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416448" y="2115340"/>
            <a:ext cx="3050540" cy="39033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201E1F"/>
                </a:solidFill>
                <a:latin typeface="Lucida Sans"/>
                <a:cs typeface="Lucida Sans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43489" y="1325340"/>
            <a:ext cx="3495040" cy="9544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45412" y="1931546"/>
            <a:ext cx="6653174" cy="2079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094476"/>
            <a:ext cx="2926080" cy="3276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094476"/>
            <a:ext cx="2103120" cy="3276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094476"/>
            <a:ext cx="2103120" cy="3276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3.png"/><Relationship Id="rId7" Type="http://schemas.openxmlformats.org/officeDocument/2006/relationships/image" Target="../media/image19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9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69860" y="0"/>
            <a:ext cx="8574139" cy="2635885"/>
          </a:xfrm>
          <a:custGeom>
            <a:avLst/>
            <a:gdLst/>
            <a:ahLst/>
            <a:cxnLst/>
            <a:rect l="l" t="t" r="r" b="b"/>
            <a:pathLst>
              <a:path w="8398510" h="2635885">
                <a:moveTo>
                  <a:pt x="8398052" y="2635275"/>
                </a:moveTo>
                <a:lnTo>
                  <a:pt x="0" y="2635275"/>
                </a:lnTo>
                <a:lnTo>
                  <a:pt x="0" y="0"/>
                </a:lnTo>
                <a:lnTo>
                  <a:pt x="8398052" y="0"/>
                </a:lnTo>
                <a:lnTo>
                  <a:pt x="8398052" y="2635275"/>
                </a:lnTo>
                <a:close/>
              </a:path>
            </a:pathLst>
          </a:custGeom>
          <a:solidFill>
            <a:srgbClr val="0080E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617989"/>
            <a:ext cx="7391400" cy="2018030"/>
          </a:xfrm>
          <a:custGeom>
            <a:avLst/>
            <a:gdLst/>
            <a:ahLst/>
            <a:cxnLst/>
            <a:rect l="l" t="t" r="r" b="b"/>
            <a:pathLst>
              <a:path w="4671060" h="2018030">
                <a:moveTo>
                  <a:pt x="0" y="2017585"/>
                </a:moveTo>
                <a:lnTo>
                  <a:pt x="4671047" y="2017585"/>
                </a:lnTo>
                <a:lnTo>
                  <a:pt x="4671047" y="0"/>
                </a:lnTo>
                <a:lnTo>
                  <a:pt x="0" y="0"/>
                </a:lnTo>
                <a:lnTo>
                  <a:pt x="0" y="2017585"/>
                </a:lnTo>
                <a:close/>
              </a:path>
            </a:pathLst>
          </a:custGeom>
          <a:solidFill>
            <a:srgbClr val="00B4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76196" y="1044029"/>
            <a:ext cx="283665" cy="2456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69861" y="1361567"/>
            <a:ext cx="917575" cy="0"/>
          </a:xfrm>
          <a:custGeom>
            <a:avLst/>
            <a:gdLst/>
            <a:ahLst/>
            <a:cxnLst/>
            <a:rect l="l" t="t" r="r" b="b"/>
            <a:pathLst>
              <a:path w="917575">
                <a:moveTo>
                  <a:pt x="0" y="0"/>
                </a:moveTo>
                <a:lnTo>
                  <a:pt x="917575" y="0"/>
                </a:lnTo>
              </a:path>
            </a:pathLst>
          </a:custGeom>
          <a:ln w="285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458304" y="1468831"/>
            <a:ext cx="6552096" cy="7053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655">
              <a:lnSpc>
                <a:spcPts val="2160"/>
              </a:lnSpc>
              <a:spcBef>
                <a:spcPts val="100"/>
              </a:spcBef>
            </a:pPr>
            <a:r>
              <a:rPr sz="2000" spc="-45" dirty="0"/>
              <a:t>Integration </a:t>
            </a:r>
            <a:r>
              <a:rPr sz="2000" spc="30" dirty="0"/>
              <a:t>of</a:t>
            </a:r>
            <a:r>
              <a:rPr sz="2000" spc="-300" dirty="0"/>
              <a:t> </a:t>
            </a:r>
            <a:endParaRPr sz="2000" dirty="0"/>
          </a:p>
          <a:p>
            <a:pPr marL="231140" algn="ctr">
              <a:lnSpc>
                <a:spcPts val="3240"/>
              </a:lnSpc>
            </a:pPr>
            <a:r>
              <a:rPr lang="en-US" sz="2900" b="1" spc="-150" dirty="0"/>
              <a:t>A</a:t>
            </a:r>
            <a:r>
              <a:rPr lang="en-US" sz="2900" b="1" spc="-150" dirty="0" smtClean="0">
                <a:latin typeface="Arial"/>
                <a:cs typeface="Arial"/>
              </a:rPr>
              <a:t>cademic</a:t>
            </a:r>
            <a:r>
              <a:rPr sz="2900" b="1" spc="-150" dirty="0" smtClean="0">
                <a:latin typeface="Arial"/>
                <a:cs typeface="Arial"/>
              </a:rPr>
              <a:t> </a:t>
            </a:r>
            <a:r>
              <a:rPr sz="2900" b="1" spc="-175" dirty="0">
                <a:latin typeface="Arial"/>
                <a:cs typeface="Arial"/>
              </a:rPr>
              <a:t>&amp;</a:t>
            </a:r>
            <a:r>
              <a:rPr sz="2900" b="1" spc="-325" dirty="0">
                <a:latin typeface="Arial"/>
                <a:cs typeface="Arial"/>
              </a:rPr>
              <a:t> </a:t>
            </a:r>
            <a:r>
              <a:rPr lang="en-US" sz="2900" b="1" spc="-160" dirty="0"/>
              <a:t>A</a:t>
            </a:r>
            <a:r>
              <a:rPr lang="en-US" sz="2900" b="1" spc="-160" dirty="0" smtClean="0"/>
              <a:t>dministrative solutions</a:t>
            </a:r>
            <a:endParaRPr sz="2900" dirty="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28826" y="3527425"/>
            <a:ext cx="343535" cy="343535"/>
          </a:xfrm>
          <a:custGeom>
            <a:avLst/>
            <a:gdLst/>
            <a:ahLst/>
            <a:cxnLst/>
            <a:rect l="l" t="t" r="r" b="b"/>
            <a:pathLst>
              <a:path w="343534" h="343535">
                <a:moveTo>
                  <a:pt x="171691" y="0"/>
                </a:moveTo>
                <a:lnTo>
                  <a:pt x="126050" y="6133"/>
                </a:lnTo>
                <a:lnTo>
                  <a:pt x="85037" y="23442"/>
                </a:lnTo>
                <a:lnTo>
                  <a:pt x="50288" y="50290"/>
                </a:lnTo>
                <a:lnTo>
                  <a:pt x="23441" y="85041"/>
                </a:lnTo>
                <a:lnTo>
                  <a:pt x="6133" y="126057"/>
                </a:lnTo>
                <a:lnTo>
                  <a:pt x="0" y="171703"/>
                </a:lnTo>
                <a:lnTo>
                  <a:pt x="6133" y="217344"/>
                </a:lnTo>
                <a:lnTo>
                  <a:pt x="23441" y="258357"/>
                </a:lnTo>
                <a:lnTo>
                  <a:pt x="50288" y="293106"/>
                </a:lnTo>
                <a:lnTo>
                  <a:pt x="85037" y="319953"/>
                </a:lnTo>
                <a:lnTo>
                  <a:pt x="126050" y="337262"/>
                </a:lnTo>
                <a:lnTo>
                  <a:pt x="171691" y="343395"/>
                </a:lnTo>
                <a:lnTo>
                  <a:pt x="217337" y="337262"/>
                </a:lnTo>
                <a:lnTo>
                  <a:pt x="258354" y="319953"/>
                </a:lnTo>
                <a:lnTo>
                  <a:pt x="293104" y="293106"/>
                </a:lnTo>
                <a:lnTo>
                  <a:pt x="319952" y="258357"/>
                </a:lnTo>
                <a:lnTo>
                  <a:pt x="337261" y="217344"/>
                </a:lnTo>
                <a:lnTo>
                  <a:pt x="343395" y="171703"/>
                </a:lnTo>
                <a:lnTo>
                  <a:pt x="337261" y="126057"/>
                </a:lnTo>
                <a:lnTo>
                  <a:pt x="319952" y="85041"/>
                </a:lnTo>
                <a:lnTo>
                  <a:pt x="293104" y="50290"/>
                </a:lnTo>
                <a:lnTo>
                  <a:pt x="258354" y="23442"/>
                </a:lnTo>
                <a:lnTo>
                  <a:pt x="217337" y="6133"/>
                </a:lnTo>
                <a:lnTo>
                  <a:pt x="171691" y="0"/>
                </a:lnTo>
                <a:close/>
              </a:path>
            </a:pathLst>
          </a:custGeom>
          <a:solidFill>
            <a:srgbClr val="2924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28826" y="4192181"/>
            <a:ext cx="343535" cy="343535"/>
          </a:xfrm>
          <a:custGeom>
            <a:avLst/>
            <a:gdLst/>
            <a:ahLst/>
            <a:cxnLst/>
            <a:rect l="l" t="t" r="r" b="b"/>
            <a:pathLst>
              <a:path w="343534" h="343535">
                <a:moveTo>
                  <a:pt x="171691" y="0"/>
                </a:moveTo>
                <a:lnTo>
                  <a:pt x="126050" y="6134"/>
                </a:lnTo>
                <a:lnTo>
                  <a:pt x="85037" y="23445"/>
                </a:lnTo>
                <a:lnTo>
                  <a:pt x="50288" y="50295"/>
                </a:lnTo>
                <a:lnTo>
                  <a:pt x="23441" y="85046"/>
                </a:lnTo>
                <a:lnTo>
                  <a:pt x="6133" y="126062"/>
                </a:lnTo>
                <a:lnTo>
                  <a:pt x="0" y="171704"/>
                </a:lnTo>
                <a:lnTo>
                  <a:pt x="6133" y="217350"/>
                </a:lnTo>
                <a:lnTo>
                  <a:pt x="23441" y="258366"/>
                </a:lnTo>
                <a:lnTo>
                  <a:pt x="50288" y="293117"/>
                </a:lnTo>
                <a:lnTo>
                  <a:pt x="85037" y="319965"/>
                </a:lnTo>
                <a:lnTo>
                  <a:pt x="126050" y="337274"/>
                </a:lnTo>
                <a:lnTo>
                  <a:pt x="171691" y="343408"/>
                </a:lnTo>
                <a:lnTo>
                  <a:pt x="217337" y="337274"/>
                </a:lnTo>
                <a:lnTo>
                  <a:pt x="258354" y="319965"/>
                </a:lnTo>
                <a:lnTo>
                  <a:pt x="293104" y="293117"/>
                </a:lnTo>
                <a:lnTo>
                  <a:pt x="319952" y="258366"/>
                </a:lnTo>
                <a:lnTo>
                  <a:pt x="337261" y="217350"/>
                </a:lnTo>
                <a:lnTo>
                  <a:pt x="343395" y="171704"/>
                </a:lnTo>
                <a:lnTo>
                  <a:pt x="337261" y="126062"/>
                </a:lnTo>
                <a:lnTo>
                  <a:pt x="319952" y="85046"/>
                </a:lnTo>
                <a:lnTo>
                  <a:pt x="293104" y="50295"/>
                </a:lnTo>
                <a:lnTo>
                  <a:pt x="258354" y="23445"/>
                </a:lnTo>
                <a:lnTo>
                  <a:pt x="217337" y="6134"/>
                </a:lnTo>
                <a:lnTo>
                  <a:pt x="171691" y="0"/>
                </a:lnTo>
                <a:close/>
              </a:path>
            </a:pathLst>
          </a:custGeom>
          <a:solidFill>
            <a:srgbClr val="662F8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699101" y="3695370"/>
            <a:ext cx="281305" cy="281305"/>
          </a:xfrm>
          <a:custGeom>
            <a:avLst/>
            <a:gdLst/>
            <a:ahLst/>
            <a:cxnLst/>
            <a:rect l="l" t="t" r="r" b="b"/>
            <a:pathLst>
              <a:path w="281304" h="281304">
                <a:moveTo>
                  <a:pt x="140461" y="0"/>
                </a:moveTo>
                <a:lnTo>
                  <a:pt x="96066" y="7161"/>
                </a:lnTo>
                <a:lnTo>
                  <a:pt x="57508" y="27102"/>
                </a:lnTo>
                <a:lnTo>
                  <a:pt x="27102" y="57511"/>
                </a:lnTo>
                <a:lnTo>
                  <a:pt x="7161" y="96072"/>
                </a:lnTo>
                <a:lnTo>
                  <a:pt x="0" y="140474"/>
                </a:lnTo>
                <a:lnTo>
                  <a:pt x="7161" y="184870"/>
                </a:lnTo>
                <a:lnTo>
                  <a:pt x="27102" y="223428"/>
                </a:lnTo>
                <a:lnTo>
                  <a:pt x="57508" y="253834"/>
                </a:lnTo>
                <a:lnTo>
                  <a:pt x="96066" y="273775"/>
                </a:lnTo>
                <a:lnTo>
                  <a:pt x="140461" y="280936"/>
                </a:lnTo>
                <a:lnTo>
                  <a:pt x="184863" y="273775"/>
                </a:lnTo>
                <a:lnTo>
                  <a:pt x="223425" y="253834"/>
                </a:lnTo>
                <a:lnTo>
                  <a:pt x="253833" y="223428"/>
                </a:lnTo>
                <a:lnTo>
                  <a:pt x="273775" y="184870"/>
                </a:lnTo>
                <a:lnTo>
                  <a:pt x="280936" y="140474"/>
                </a:lnTo>
                <a:lnTo>
                  <a:pt x="273775" y="96072"/>
                </a:lnTo>
                <a:lnTo>
                  <a:pt x="253833" y="57511"/>
                </a:lnTo>
                <a:lnTo>
                  <a:pt x="223425" y="27102"/>
                </a:lnTo>
                <a:lnTo>
                  <a:pt x="184863" y="7161"/>
                </a:lnTo>
                <a:lnTo>
                  <a:pt x="140461" y="0"/>
                </a:lnTo>
                <a:close/>
              </a:path>
            </a:pathLst>
          </a:custGeom>
          <a:solidFill>
            <a:srgbClr val="00B4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699101" y="5230403"/>
            <a:ext cx="281305" cy="281305"/>
          </a:xfrm>
          <a:custGeom>
            <a:avLst/>
            <a:gdLst/>
            <a:ahLst/>
            <a:cxnLst/>
            <a:rect l="l" t="t" r="r" b="b"/>
            <a:pathLst>
              <a:path w="281304" h="281304">
                <a:moveTo>
                  <a:pt x="140461" y="0"/>
                </a:moveTo>
                <a:lnTo>
                  <a:pt x="96066" y="7162"/>
                </a:lnTo>
                <a:lnTo>
                  <a:pt x="57508" y="27106"/>
                </a:lnTo>
                <a:lnTo>
                  <a:pt x="27102" y="57516"/>
                </a:lnTo>
                <a:lnTo>
                  <a:pt x="7161" y="96077"/>
                </a:lnTo>
                <a:lnTo>
                  <a:pt x="0" y="140474"/>
                </a:lnTo>
                <a:lnTo>
                  <a:pt x="7161" y="184871"/>
                </a:lnTo>
                <a:lnTo>
                  <a:pt x="27102" y="223432"/>
                </a:lnTo>
                <a:lnTo>
                  <a:pt x="57508" y="253842"/>
                </a:lnTo>
                <a:lnTo>
                  <a:pt x="96066" y="273786"/>
                </a:lnTo>
                <a:lnTo>
                  <a:pt x="140461" y="280949"/>
                </a:lnTo>
                <a:lnTo>
                  <a:pt x="184863" y="273786"/>
                </a:lnTo>
                <a:lnTo>
                  <a:pt x="223425" y="253842"/>
                </a:lnTo>
                <a:lnTo>
                  <a:pt x="253833" y="223432"/>
                </a:lnTo>
                <a:lnTo>
                  <a:pt x="273775" y="184871"/>
                </a:lnTo>
                <a:lnTo>
                  <a:pt x="280936" y="140474"/>
                </a:lnTo>
                <a:lnTo>
                  <a:pt x="273775" y="96077"/>
                </a:lnTo>
                <a:lnTo>
                  <a:pt x="253833" y="57516"/>
                </a:lnTo>
                <a:lnTo>
                  <a:pt x="223425" y="27106"/>
                </a:lnTo>
                <a:lnTo>
                  <a:pt x="184863" y="7162"/>
                </a:lnTo>
                <a:lnTo>
                  <a:pt x="140461" y="0"/>
                </a:lnTo>
                <a:close/>
              </a:path>
            </a:pathLst>
          </a:custGeom>
          <a:solidFill>
            <a:srgbClr val="00B4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699101" y="5725195"/>
            <a:ext cx="281305" cy="281305"/>
          </a:xfrm>
          <a:custGeom>
            <a:avLst/>
            <a:gdLst/>
            <a:ahLst/>
            <a:cxnLst/>
            <a:rect l="l" t="t" r="r" b="b"/>
            <a:pathLst>
              <a:path w="281304" h="281304">
                <a:moveTo>
                  <a:pt x="140461" y="0"/>
                </a:moveTo>
                <a:lnTo>
                  <a:pt x="96066" y="7161"/>
                </a:lnTo>
                <a:lnTo>
                  <a:pt x="57508" y="27102"/>
                </a:lnTo>
                <a:lnTo>
                  <a:pt x="27102" y="57508"/>
                </a:lnTo>
                <a:lnTo>
                  <a:pt x="7161" y="96066"/>
                </a:lnTo>
                <a:lnTo>
                  <a:pt x="0" y="140461"/>
                </a:lnTo>
                <a:lnTo>
                  <a:pt x="7161" y="184863"/>
                </a:lnTo>
                <a:lnTo>
                  <a:pt x="27102" y="223425"/>
                </a:lnTo>
                <a:lnTo>
                  <a:pt x="57508" y="253833"/>
                </a:lnTo>
                <a:lnTo>
                  <a:pt x="96066" y="273775"/>
                </a:lnTo>
                <a:lnTo>
                  <a:pt x="140461" y="280936"/>
                </a:lnTo>
                <a:lnTo>
                  <a:pt x="184863" y="273775"/>
                </a:lnTo>
                <a:lnTo>
                  <a:pt x="223425" y="253833"/>
                </a:lnTo>
                <a:lnTo>
                  <a:pt x="253833" y="223425"/>
                </a:lnTo>
                <a:lnTo>
                  <a:pt x="273775" y="184863"/>
                </a:lnTo>
                <a:lnTo>
                  <a:pt x="280936" y="140461"/>
                </a:lnTo>
                <a:lnTo>
                  <a:pt x="273775" y="96066"/>
                </a:lnTo>
                <a:lnTo>
                  <a:pt x="253833" y="57508"/>
                </a:lnTo>
                <a:lnTo>
                  <a:pt x="223425" y="27102"/>
                </a:lnTo>
                <a:lnTo>
                  <a:pt x="184863" y="7161"/>
                </a:lnTo>
                <a:lnTo>
                  <a:pt x="140461" y="0"/>
                </a:lnTo>
                <a:close/>
              </a:path>
            </a:pathLst>
          </a:custGeom>
          <a:solidFill>
            <a:srgbClr val="00B4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28826" y="5212172"/>
            <a:ext cx="343535" cy="343535"/>
          </a:xfrm>
          <a:custGeom>
            <a:avLst/>
            <a:gdLst/>
            <a:ahLst/>
            <a:cxnLst/>
            <a:rect l="l" t="t" r="r" b="b"/>
            <a:pathLst>
              <a:path w="343534" h="343535">
                <a:moveTo>
                  <a:pt x="171691" y="0"/>
                </a:moveTo>
                <a:lnTo>
                  <a:pt x="126050" y="6133"/>
                </a:lnTo>
                <a:lnTo>
                  <a:pt x="85037" y="23442"/>
                </a:lnTo>
                <a:lnTo>
                  <a:pt x="50288" y="50290"/>
                </a:lnTo>
                <a:lnTo>
                  <a:pt x="23441" y="85041"/>
                </a:lnTo>
                <a:lnTo>
                  <a:pt x="6133" y="126057"/>
                </a:lnTo>
                <a:lnTo>
                  <a:pt x="0" y="171704"/>
                </a:lnTo>
                <a:lnTo>
                  <a:pt x="6133" y="217345"/>
                </a:lnTo>
                <a:lnTo>
                  <a:pt x="23441" y="258361"/>
                </a:lnTo>
                <a:lnTo>
                  <a:pt x="50288" y="293112"/>
                </a:lnTo>
                <a:lnTo>
                  <a:pt x="85037" y="319962"/>
                </a:lnTo>
                <a:lnTo>
                  <a:pt x="126050" y="337273"/>
                </a:lnTo>
                <a:lnTo>
                  <a:pt x="171691" y="343408"/>
                </a:lnTo>
                <a:lnTo>
                  <a:pt x="217337" y="337273"/>
                </a:lnTo>
                <a:lnTo>
                  <a:pt x="258354" y="319962"/>
                </a:lnTo>
                <a:lnTo>
                  <a:pt x="293104" y="293112"/>
                </a:lnTo>
                <a:lnTo>
                  <a:pt x="319952" y="258361"/>
                </a:lnTo>
                <a:lnTo>
                  <a:pt x="337261" y="217345"/>
                </a:lnTo>
                <a:lnTo>
                  <a:pt x="343395" y="171704"/>
                </a:lnTo>
                <a:lnTo>
                  <a:pt x="337261" y="126057"/>
                </a:lnTo>
                <a:lnTo>
                  <a:pt x="319952" y="85041"/>
                </a:lnTo>
                <a:lnTo>
                  <a:pt x="293104" y="50290"/>
                </a:lnTo>
                <a:lnTo>
                  <a:pt x="258354" y="23442"/>
                </a:lnTo>
                <a:lnTo>
                  <a:pt x="217337" y="6133"/>
                </a:lnTo>
                <a:lnTo>
                  <a:pt x="171691" y="0"/>
                </a:lnTo>
                <a:close/>
              </a:path>
            </a:pathLst>
          </a:custGeom>
          <a:solidFill>
            <a:srgbClr val="00A49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28826" y="5728525"/>
            <a:ext cx="343535" cy="343535"/>
          </a:xfrm>
          <a:custGeom>
            <a:avLst/>
            <a:gdLst/>
            <a:ahLst/>
            <a:cxnLst/>
            <a:rect l="l" t="t" r="r" b="b"/>
            <a:pathLst>
              <a:path w="343534" h="343535">
                <a:moveTo>
                  <a:pt x="171691" y="0"/>
                </a:moveTo>
                <a:lnTo>
                  <a:pt x="126050" y="6133"/>
                </a:lnTo>
                <a:lnTo>
                  <a:pt x="85037" y="23441"/>
                </a:lnTo>
                <a:lnTo>
                  <a:pt x="50288" y="50288"/>
                </a:lnTo>
                <a:lnTo>
                  <a:pt x="23441" y="85037"/>
                </a:lnTo>
                <a:lnTo>
                  <a:pt x="6133" y="126050"/>
                </a:lnTo>
                <a:lnTo>
                  <a:pt x="0" y="171691"/>
                </a:lnTo>
                <a:lnTo>
                  <a:pt x="6133" y="217337"/>
                </a:lnTo>
                <a:lnTo>
                  <a:pt x="23441" y="258354"/>
                </a:lnTo>
                <a:lnTo>
                  <a:pt x="50288" y="293104"/>
                </a:lnTo>
                <a:lnTo>
                  <a:pt x="85037" y="319952"/>
                </a:lnTo>
                <a:lnTo>
                  <a:pt x="126050" y="337261"/>
                </a:lnTo>
                <a:lnTo>
                  <a:pt x="171691" y="343395"/>
                </a:lnTo>
                <a:lnTo>
                  <a:pt x="217337" y="337261"/>
                </a:lnTo>
                <a:lnTo>
                  <a:pt x="258354" y="319952"/>
                </a:lnTo>
                <a:lnTo>
                  <a:pt x="293104" y="293104"/>
                </a:lnTo>
                <a:lnTo>
                  <a:pt x="319952" y="258354"/>
                </a:lnTo>
                <a:lnTo>
                  <a:pt x="337261" y="217337"/>
                </a:lnTo>
                <a:lnTo>
                  <a:pt x="343395" y="171691"/>
                </a:lnTo>
                <a:lnTo>
                  <a:pt x="337261" y="126050"/>
                </a:lnTo>
                <a:lnTo>
                  <a:pt x="319952" y="85037"/>
                </a:lnTo>
                <a:lnTo>
                  <a:pt x="293104" y="50288"/>
                </a:lnTo>
                <a:lnTo>
                  <a:pt x="258354" y="23441"/>
                </a:lnTo>
                <a:lnTo>
                  <a:pt x="217337" y="6133"/>
                </a:lnTo>
                <a:lnTo>
                  <a:pt x="171691" y="0"/>
                </a:lnTo>
                <a:close/>
              </a:path>
            </a:pathLst>
          </a:custGeom>
          <a:solidFill>
            <a:srgbClr val="00AD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5289971" y="109077"/>
            <a:ext cx="3854029" cy="865622"/>
          </a:xfrm>
          <a:prstGeom prst="rect">
            <a:avLst/>
          </a:prstGeom>
          <a:solidFill>
            <a:srgbClr val="2295D2"/>
          </a:solidFill>
        </p:spPr>
        <p:txBody>
          <a:bodyPr vert="horz" wrap="square" lIns="0" tIns="54610" rIns="0" bIns="0" rtlCol="0">
            <a:spAutoFit/>
          </a:bodyPr>
          <a:lstStyle/>
          <a:p>
            <a:pPr marL="357505" algn="ctr">
              <a:lnSpc>
                <a:spcPct val="100000"/>
              </a:lnSpc>
              <a:spcBef>
                <a:spcPts val="430"/>
              </a:spcBef>
            </a:pPr>
            <a:r>
              <a:rPr lang="en-US" sz="2400" spc="170" dirty="0" smtClean="0">
                <a:solidFill>
                  <a:srgbClr val="FFFFFF"/>
                </a:solidFill>
                <a:cs typeface="Arial" panose="020B0604020202020204" pitchFamily="34" charset="0"/>
              </a:rPr>
              <a:t>BacBon</a:t>
            </a:r>
            <a:r>
              <a:rPr lang="en-US" sz="2400" spc="170" dirty="0">
                <a:solidFill>
                  <a:srgbClr val="FFFFFF"/>
                </a:solidFill>
                <a:cs typeface="Arial" panose="020B0604020202020204" pitchFamily="34" charset="0"/>
              </a:rPr>
              <a:t> </a:t>
            </a:r>
            <a:r>
              <a:rPr lang="en-US" sz="2400" b="1" spc="170" dirty="0" smtClean="0">
                <a:solidFill>
                  <a:schemeClr val="accent6"/>
                </a:solidFill>
                <a:cs typeface="Arial" panose="020B0604020202020204" pitchFamily="34" charset="0"/>
              </a:rPr>
              <a:t>EMIS ERP</a:t>
            </a:r>
          </a:p>
          <a:p>
            <a:pPr marL="357505" algn="ctr">
              <a:spcBef>
                <a:spcPts val="430"/>
              </a:spcBef>
            </a:pPr>
            <a:r>
              <a:rPr lang="en-US" sz="1100" spc="170" dirty="0" smtClean="0">
                <a:solidFill>
                  <a:schemeClr val="bg1"/>
                </a:solidFill>
                <a:cs typeface="Arial" panose="020B0604020202020204" pitchFamily="34" charset="0"/>
              </a:rPr>
              <a:t>Education </a:t>
            </a:r>
            <a:r>
              <a:rPr lang="en-US" sz="1100" spc="170" dirty="0">
                <a:solidFill>
                  <a:schemeClr val="bg1"/>
                </a:solidFill>
                <a:cs typeface="Arial" panose="020B0604020202020204" pitchFamily="34" charset="0"/>
              </a:rPr>
              <a:t>Management</a:t>
            </a:r>
            <a:r>
              <a:rPr lang="en-US" sz="1100" spc="170" dirty="0">
                <a:solidFill>
                  <a:srgbClr val="FFC000"/>
                </a:solidFill>
                <a:cs typeface="Arial" panose="020B0604020202020204" pitchFamily="34" charset="0"/>
              </a:rPr>
              <a:t> </a:t>
            </a:r>
            <a:r>
              <a:rPr lang="en-US" sz="1100" spc="170" dirty="0" smtClean="0">
                <a:solidFill>
                  <a:schemeClr val="bg1"/>
                </a:solidFill>
                <a:cs typeface="Arial" panose="020B0604020202020204" pitchFamily="34" charset="0"/>
              </a:rPr>
              <a:t>Information</a:t>
            </a:r>
            <a:r>
              <a:rPr lang="en-US" sz="1100" spc="170" dirty="0" smtClean="0">
                <a:solidFill>
                  <a:srgbClr val="FFC000"/>
                </a:solidFill>
                <a:cs typeface="Arial" panose="020B0604020202020204" pitchFamily="34" charset="0"/>
              </a:rPr>
              <a:t> </a:t>
            </a:r>
            <a:r>
              <a:rPr lang="en-US" sz="1100" spc="170" dirty="0" smtClean="0">
                <a:solidFill>
                  <a:schemeClr val="bg1"/>
                </a:solidFill>
                <a:cs typeface="Arial" panose="020B0604020202020204" pitchFamily="34" charset="0"/>
              </a:rPr>
              <a:t>System</a:t>
            </a:r>
            <a:endParaRPr lang="en-US" sz="2400" dirty="0">
              <a:solidFill>
                <a:schemeClr val="accent6"/>
              </a:solidFill>
              <a:cs typeface="Arial" panose="020B0604020202020204" pitchFamily="34" charset="0"/>
            </a:endParaRPr>
          </a:p>
          <a:p>
            <a:pPr marL="357505" algn="ctr">
              <a:spcBef>
                <a:spcPts val="430"/>
              </a:spcBef>
            </a:pPr>
            <a:endParaRPr lang="en-US" sz="1100" spc="170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79923" y="3481607"/>
            <a:ext cx="3298825" cy="25904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5880">
              <a:lnSpc>
                <a:spcPct val="100000"/>
              </a:lnSpc>
              <a:spcBef>
                <a:spcPts val="100"/>
              </a:spcBef>
            </a:pPr>
            <a:r>
              <a:rPr sz="1100" spc="-10" dirty="0">
                <a:latin typeface="Arial"/>
                <a:cs typeface="Arial"/>
              </a:rPr>
              <a:t>Integrate all </a:t>
            </a:r>
            <a:r>
              <a:rPr lang="en-US" sz="1100" spc="-10" dirty="0" smtClean="0">
                <a:latin typeface="Arial"/>
                <a:cs typeface="Arial"/>
              </a:rPr>
              <a:t>academic &amp; administrative</a:t>
            </a:r>
            <a:r>
              <a:rPr sz="1100" spc="-10" dirty="0" smtClean="0">
                <a:latin typeface="Arial"/>
                <a:cs typeface="Arial"/>
              </a:rPr>
              <a:t> </a:t>
            </a:r>
            <a:r>
              <a:rPr sz="1100" spc="5" dirty="0">
                <a:latin typeface="Arial"/>
                <a:cs typeface="Arial"/>
              </a:rPr>
              <a:t>functions into </a:t>
            </a:r>
            <a:r>
              <a:rPr sz="1100" spc="-20" dirty="0">
                <a:latin typeface="Arial"/>
                <a:cs typeface="Arial"/>
              </a:rPr>
              <a:t>one </a:t>
            </a:r>
            <a:r>
              <a:rPr sz="1100" spc="10" dirty="0">
                <a:latin typeface="Arial"/>
                <a:cs typeface="Arial"/>
              </a:rPr>
              <a:t>platform </a:t>
            </a:r>
            <a:r>
              <a:rPr sz="1100" spc="20" dirty="0">
                <a:latin typeface="Arial"/>
                <a:cs typeface="Arial"/>
              </a:rPr>
              <a:t>to  </a:t>
            </a:r>
            <a:r>
              <a:rPr sz="1100" spc="-15" dirty="0">
                <a:latin typeface="Arial"/>
                <a:cs typeface="Arial"/>
              </a:rPr>
              <a:t>manage </a:t>
            </a:r>
            <a:r>
              <a:rPr lang="en-US" sz="1100" spc="-10" dirty="0" smtClean="0">
                <a:latin typeface="Arial"/>
                <a:cs typeface="Arial"/>
              </a:rPr>
              <a:t>operations</a:t>
            </a:r>
            <a:r>
              <a:rPr sz="1100" spc="-10" dirty="0" smtClean="0">
                <a:latin typeface="Arial"/>
                <a:cs typeface="Arial"/>
              </a:rPr>
              <a:t> </a:t>
            </a:r>
            <a:r>
              <a:rPr sz="1100" spc="15" dirty="0">
                <a:latin typeface="Arial"/>
                <a:cs typeface="Arial"/>
              </a:rPr>
              <a:t>with </a:t>
            </a:r>
            <a:r>
              <a:rPr sz="1100" spc="-25" dirty="0">
                <a:latin typeface="Arial"/>
                <a:cs typeface="Arial"/>
              </a:rPr>
              <a:t>a 360-degree </a:t>
            </a:r>
            <a:r>
              <a:rPr sz="1100" spc="-10" dirty="0">
                <a:latin typeface="Arial"/>
                <a:cs typeface="Arial"/>
              </a:rPr>
              <a:t>view in</a:t>
            </a:r>
            <a:r>
              <a:rPr sz="1100" spc="-220" dirty="0">
                <a:latin typeface="Arial"/>
                <a:cs typeface="Arial"/>
              </a:rPr>
              <a:t> </a:t>
            </a:r>
            <a:r>
              <a:rPr sz="1100" spc="-20" dirty="0">
                <a:latin typeface="Arial"/>
                <a:cs typeface="Arial"/>
              </a:rPr>
              <a:t>real </a:t>
            </a:r>
            <a:r>
              <a:rPr sz="1100" spc="10" dirty="0">
                <a:latin typeface="Arial"/>
                <a:cs typeface="Arial"/>
              </a:rPr>
              <a:t>time</a:t>
            </a:r>
            <a:endParaRPr sz="11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150" dirty="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1100" spc="-15" dirty="0">
                <a:latin typeface="Arial"/>
                <a:cs typeface="Arial"/>
              </a:rPr>
              <a:t>Scalability </a:t>
            </a:r>
            <a:r>
              <a:rPr sz="1100" spc="15" dirty="0">
                <a:latin typeface="Arial"/>
                <a:cs typeface="Arial"/>
              </a:rPr>
              <a:t>for </a:t>
            </a:r>
            <a:r>
              <a:rPr sz="1100" spc="-10" dirty="0">
                <a:latin typeface="Arial"/>
                <a:cs typeface="Arial"/>
              </a:rPr>
              <a:t>all </a:t>
            </a:r>
            <a:r>
              <a:rPr sz="1100" spc="-5" dirty="0">
                <a:latin typeface="Arial"/>
                <a:cs typeface="Arial"/>
              </a:rPr>
              <a:t>environments </a:t>
            </a:r>
            <a:r>
              <a:rPr sz="1100" dirty="0">
                <a:latin typeface="Arial"/>
                <a:cs typeface="Arial"/>
              </a:rPr>
              <a:t>allowing</a:t>
            </a:r>
            <a:r>
              <a:rPr sz="1100" spc="-170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organizations  </a:t>
            </a:r>
            <a:r>
              <a:rPr sz="1100" spc="20" dirty="0">
                <a:latin typeface="Arial"/>
                <a:cs typeface="Arial"/>
              </a:rPr>
              <a:t>to</a:t>
            </a:r>
            <a:r>
              <a:rPr sz="1100" spc="-45" dirty="0">
                <a:latin typeface="Arial"/>
                <a:cs typeface="Arial"/>
              </a:rPr>
              <a:t> </a:t>
            </a:r>
            <a:r>
              <a:rPr sz="1100" spc="10" dirty="0">
                <a:latin typeface="Arial"/>
                <a:cs typeface="Arial"/>
              </a:rPr>
              <a:t>grow</a:t>
            </a:r>
            <a:r>
              <a:rPr sz="1100" spc="-40" dirty="0">
                <a:latin typeface="Arial"/>
                <a:cs typeface="Arial"/>
              </a:rPr>
              <a:t> </a:t>
            </a:r>
            <a:r>
              <a:rPr sz="1100" spc="15" dirty="0">
                <a:latin typeface="Arial"/>
                <a:cs typeface="Arial"/>
              </a:rPr>
              <a:t>without</a:t>
            </a:r>
            <a:r>
              <a:rPr sz="1100" spc="-40" dirty="0">
                <a:latin typeface="Arial"/>
                <a:cs typeface="Arial"/>
              </a:rPr>
              <a:t> </a:t>
            </a:r>
            <a:r>
              <a:rPr sz="1100" spc="15" dirty="0">
                <a:latin typeface="Arial"/>
                <a:cs typeface="Arial"/>
              </a:rPr>
              <a:t>limits</a:t>
            </a:r>
            <a:r>
              <a:rPr sz="1100" spc="-4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or</a:t>
            </a:r>
            <a:r>
              <a:rPr sz="1100" spc="-40" dirty="0">
                <a:latin typeface="Arial"/>
                <a:cs typeface="Arial"/>
              </a:rPr>
              <a:t> </a:t>
            </a:r>
            <a:r>
              <a:rPr sz="1100" spc="-15" dirty="0">
                <a:latin typeface="Arial"/>
                <a:cs typeface="Arial"/>
              </a:rPr>
              <a:t>boundaries</a:t>
            </a:r>
            <a:endParaRPr sz="11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050" dirty="0">
              <a:latin typeface="Times New Roman"/>
              <a:cs typeface="Times New Roman"/>
            </a:endParaRPr>
          </a:p>
          <a:p>
            <a:pPr marL="12700" marR="823594">
              <a:lnSpc>
                <a:spcPct val="100000"/>
              </a:lnSpc>
              <a:spcBef>
                <a:spcPts val="5"/>
              </a:spcBef>
            </a:pPr>
            <a:r>
              <a:rPr sz="1100" spc="-30" dirty="0">
                <a:latin typeface="Arial"/>
                <a:cs typeface="Arial"/>
              </a:rPr>
              <a:t>Enhance </a:t>
            </a:r>
            <a:r>
              <a:rPr sz="1100" dirty="0">
                <a:latin typeface="Arial"/>
                <a:cs typeface="Arial"/>
              </a:rPr>
              <a:t>productivity </a:t>
            </a:r>
            <a:r>
              <a:rPr sz="1100" spc="-15" dirty="0">
                <a:latin typeface="Arial"/>
                <a:cs typeface="Arial"/>
              </a:rPr>
              <a:t>and </a:t>
            </a:r>
            <a:r>
              <a:rPr sz="1100" dirty="0" smtClean="0">
                <a:latin typeface="Arial"/>
                <a:cs typeface="Arial"/>
              </a:rPr>
              <a:t>e</a:t>
            </a:r>
            <a:r>
              <a:rPr lang="en-US" sz="1100" dirty="0" smtClean="0">
                <a:latin typeface="Arial"/>
                <a:cs typeface="Arial"/>
              </a:rPr>
              <a:t>fficiency</a:t>
            </a:r>
            <a:r>
              <a:rPr sz="1100" spc="-114" dirty="0" smtClean="0">
                <a:latin typeface="Arial"/>
                <a:cs typeface="Arial"/>
              </a:rPr>
              <a:t> </a:t>
            </a:r>
            <a:r>
              <a:rPr sz="1100" spc="15" dirty="0">
                <a:latin typeface="Arial"/>
                <a:cs typeface="Arial"/>
              </a:rPr>
              <a:t>with  </a:t>
            </a:r>
            <a:r>
              <a:rPr sz="1100" spc="-10" dirty="0">
                <a:latin typeface="Arial"/>
                <a:cs typeface="Arial"/>
              </a:rPr>
              <a:t>state-of-the-art</a:t>
            </a:r>
            <a:r>
              <a:rPr sz="1100" spc="-45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technology</a:t>
            </a:r>
            <a:endParaRPr sz="11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50" dirty="0">
              <a:latin typeface="Times New Roman"/>
              <a:cs typeface="Times New Roman"/>
            </a:endParaRPr>
          </a:p>
          <a:p>
            <a:pPr marL="12700" marR="252095">
              <a:lnSpc>
                <a:spcPct val="100000"/>
              </a:lnSpc>
            </a:pPr>
            <a:r>
              <a:rPr sz="1100" spc="-15" dirty="0">
                <a:latin typeface="Arial"/>
                <a:cs typeface="Arial"/>
              </a:rPr>
              <a:t>User-centric </a:t>
            </a:r>
            <a:r>
              <a:rPr sz="1100" spc="-10" dirty="0">
                <a:latin typeface="Arial"/>
                <a:cs typeface="Arial"/>
              </a:rPr>
              <a:t>design </a:t>
            </a:r>
            <a:r>
              <a:rPr sz="1100" spc="-15" dirty="0">
                <a:latin typeface="Arial"/>
                <a:cs typeface="Arial"/>
              </a:rPr>
              <a:t>and </a:t>
            </a:r>
            <a:r>
              <a:rPr sz="1100" spc="-5" dirty="0">
                <a:latin typeface="Arial"/>
                <a:cs typeface="Arial"/>
              </a:rPr>
              <a:t>intuitive </a:t>
            </a:r>
            <a:r>
              <a:rPr sz="1100" spc="-10" dirty="0">
                <a:latin typeface="Arial"/>
                <a:cs typeface="Arial"/>
              </a:rPr>
              <a:t>navigation  </a:t>
            </a:r>
            <a:r>
              <a:rPr sz="1100" spc="-15" dirty="0">
                <a:latin typeface="Arial"/>
                <a:cs typeface="Arial"/>
              </a:rPr>
              <a:t>ensures </a:t>
            </a:r>
            <a:r>
              <a:rPr sz="1100" spc="-5" dirty="0">
                <a:latin typeface="Arial"/>
                <a:cs typeface="Arial"/>
              </a:rPr>
              <a:t>simple </a:t>
            </a:r>
            <a:r>
              <a:rPr sz="1100" spc="-15" dirty="0">
                <a:latin typeface="Arial"/>
                <a:cs typeface="Arial"/>
              </a:rPr>
              <a:t>and </a:t>
            </a:r>
            <a:r>
              <a:rPr lang="en-US" sz="1100" spc="-10" dirty="0" smtClean="0">
                <a:latin typeface="Arial"/>
                <a:cs typeface="Arial"/>
              </a:rPr>
              <a:t>organization</a:t>
            </a:r>
            <a:r>
              <a:rPr sz="1100" spc="-125" dirty="0" smtClean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functionalities</a:t>
            </a: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100" dirty="0">
              <a:latin typeface="Times New Roman"/>
              <a:cs typeface="Times New Roman"/>
            </a:endParaRPr>
          </a:p>
          <a:p>
            <a:pPr marL="12700" marR="942975">
              <a:lnSpc>
                <a:spcPct val="100000"/>
              </a:lnSpc>
            </a:pPr>
            <a:r>
              <a:rPr sz="1100" spc="-30" dirty="0">
                <a:latin typeface="Arial"/>
                <a:cs typeface="Arial"/>
              </a:rPr>
              <a:t>Develop </a:t>
            </a:r>
            <a:r>
              <a:rPr sz="1100" spc="5" dirty="0">
                <a:latin typeface="Arial"/>
                <a:cs typeface="Arial"/>
              </a:rPr>
              <a:t>Information </a:t>
            </a:r>
            <a:r>
              <a:rPr sz="1100" spc="-15" dirty="0">
                <a:latin typeface="Arial"/>
                <a:cs typeface="Arial"/>
              </a:rPr>
              <a:t>Technology </a:t>
            </a:r>
            <a:r>
              <a:rPr sz="1100" spc="5" dirty="0">
                <a:latin typeface="Arial"/>
                <a:cs typeface="Arial"/>
              </a:rPr>
              <a:t>team  </a:t>
            </a:r>
            <a:r>
              <a:rPr sz="1100" spc="-25" dirty="0">
                <a:latin typeface="Arial"/>
                <a:cs typeface="Arial"/>
              </a:rPr>
              <a:t>a </a:t>
            </a:r>
            <a:r>
              <a:rPr sz="1100" dirty="0">
                <a:latin typeface="Arial"/>
                <a:cs typeface="Arial"/>
              </a:rPr>
              <a:t>profitable part </a:t>
            </a:r>
            <a:r>
              <a:rPr sz="1100" spc="25" dirty="0">
                <a:latin typeface="Arial"/>
                <a:cs typeface="Arial"/>
              </a:rPr>
              <a:t>of </a:t>
            </a:r>
            <a:r>
              <a:rPr sz="1100" spc="-15" dirty="0" smtClean="0">
                <a:latin typeface="Arial"/>
                <a:cs typeface="Arial"/>
              </a:rPr>
              <a:t>your</a:t>
            </a:r>
            <a:r>
              <a:rPr lang="en-US" sz="1100" spc="-15" dirty="0" smtClean="0">
                <a:latin typeface="Arial"/>
                <a:cs typeface="Arial"/>
              </a:rPr>
              <a:t> </a:t>
            </a:r>
            <a:r>
              <a:rPr sz="1100" spc="-220" dirty="0" smtClean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business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428826" y="4695837"/>
            <a:ext cx="343395" cy="34339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699101" y="4760531"/>
            <a:ext cx="281305" cy="281305"/>
          </a:xfrm>
          <a:custGeom>
            <a:avLst/>
            <a:gdLst/>
            <a:ahLst/>
            <a:cxnLst/>
            <a:rect l="l" t="t" r="r" b="b"/>
            <a:pathLst>
              <a:path w="281304" h="281304">
                <a:moveTo>
                  <a:pt x="140461" y="0"/>
                </a:moveTo>
                <a:lnTo>
                  <a:pt x="96066" y="7161"/>
                </a:lnTo>
                <a:lnTo>
                  <a:pt x="57508" y="27102"/>
                </a:lnTo>
                <a:lnTo>
                  <a:pt x="27102" y="57508"/>
                </a:lnTo>
                <a:lnTo>
                  <a:pt x="7161" y="96066"/>
                </a:lnTo>
                <a:lnTo>
                  <a:pt x="0" y="140462"/>
                </a:lnTo>
                <a:lnTo>
                  <a:pt x="7161" y="184863"/>
                </a:lnTo>
                <a:lnTo>
                  <a:pt x="27102" y="223425"/>
                </a:lnTo>
                <a:lnTo>
                  <a:pt x="57508" y="253833"/>
                </a:lnTo>
                <a:lnTo>
                  <a:pt x="96066" y="273775"/>
                </a:lnTo>
                <a:lnTo>
                  <a:pt x="140461" y="280936"/>
                </a:lnTo>
                <a:lnTo>
                  <a:pt x="184863" y="273775"/>
                </a:lnTo>
                <a:lnTo>
                  <a:pt x="223425" y="253833"/>
                </a:lnTo>
                <a:lnTo>
                  <a:pt x="253833" y="223425"/>
                </a:lnTo>
                <a:lnTo>
                  <a:pt x="273775" y="184863"/>
                </a:lnTo>
                <a:lnTo>
                  <a:pt x="280936" y="140462"/>
                </a:lnTo>
                <a:lnTo>
                  <a:pt x="273775" y="96066"/>
                </a:lnTo>
                <a:lnTo>
                  <a:pt x="253833" y="57508"/>
                </a:lnTo>
                <a:lnTo>
                  <a:pt x="223425" y="27102"/>
                </a:lnTo>
                <a:lnTo>
                  <a:pt x="184863" y="7161"/>
                </a:lnTo>
                <a:lnTo>
                  <a:pt x="140461" y="0"/>
                </a:lnTo>
                <a:close/>
              </a:path>
            </a:pathLst>
          </a:custGeom>
          <a:solidFill>
            <a:srgbClr val="00B4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699101" y="4248251"/>
            <a:ext cx="280936" cy="28093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4657318" y="2968384"/>
            <a:ext cx="3893820" cy="33342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8890" algn="just">
              <a:lnSpc>
                <a:spcPct val="100000"/>
              </a:lnSpc>
              <a:spcBef>
                <a:spcPts val="100"/>
              </a:spcBef>
            </a:pPr>
            <a:r>
              <a:rPr lang="en-US" sz="800" spc="-5" dirty="0" smtClean="0">
                <a:solidFill>
                  <a:srgbClr val="414042"/>
                </a:solidFill>
                <a:latin typeface="Lucida Sans"/>
                <a:cs typeface="Lucida Sans"/>
              </a:rPr>
              <a:t>BacBon EMIS ERP</a:t>
            </a:r>
            <a:r>
              <a:rPr sz="800" spc="-5" dirty="0" smtClean="0">
                <a:solidFill>
                  <a:srgbClr val="414042"/>
                </a:solidFill>
                <a:latin typeface="Lucida Sans"/>
                <a:cs typeface="Lucida Sans"/>
              </a:rPr>
              <a:t> </a:t>
            </a:r>
            <a:r>
              <a:rPr sz="800" spc="-15" dirty="0">
                <a:solidFill>
                  <a:srgbClr val="414042"/>
                </a:solidFill>
                <a:latin typeface="Lucida Sans"/>
                <a:cs typeface="Lucida Sans"/>
              </a:rPr>
              <a:t>stays </a:t>
            </a:r>
            <a:r>
              <a:rPr sz="800" spc="-5" dirty="0">
                <a:solidFill>
                  <a:srgbClr val="414042"/>
                </a:solidFill>
                <a:latin typeface="Lucida Sans"/>
                <a:cs typeface="Lucida Sans"/>
              </a:rPr>
              <a:t>as </a:t>
            </a:r>
            <a:r>
              <a:rPr sz="800" spc="-40" dirty="0">
                <a:solidFill>
                  <a:srgbClr val="414042"/>
                </a:solidFill>
                <a:latin typeface="Lucida Sans"/>
                <a:cs typeface="Lucida Sans"/>
              </a:rPr>
              <a:t>the heart </a:t>
            </a:r>
            <a:r>
              <a:rPr sz="800" spc="-30" dirty="0">
                <a:solidFill>
                  <a:srgbClr val="414042"/>
                </a:solidFill>
                <a:latin typeface="Lucida Sans"/>
                <a:cs typeface="Lucida Sans"/>
              </a:rPr>
              <a:t>of </a:t>
            </a:r>
            <a:r>
              <a:rPr sz="800" spc="-40" dirty="0">
                <a:solidFill>
                  <a:srgbClr val="414042"/>
                </a:solidFill>
                <a:latin typeface="Lucida Sans"/>
                <a:cs typeface="Lucida Sans"/>
              </a:rPr>
              <a:t>the </a:t>
            </a:r>
            <a:r>
              <a:rPr sz="800" spc="-35" dirty="0">
                <a:solidFill>
                  <a:srgbClr val="414042"/>
                </a:solidFill>
                <a:latin typeface="Lucida Sans"/>
                <a:cs typeface="Lucida Sans"/>
              </a:rPr>
              <a:t>business </a:t>
            </a:r>
            <a:r>
              <a:rPr sz="800" spc="-40" dirty="0">
                <a:solidFill>
                  <a:srgbClr val="414042"/>
                </a:solidFill>
                <a:latin typeface="Lucida Sans"/>
                <a:cs typeface="Lucida Sans"/>
              </a:rPr>
              <a:t>strategy, to </a:t>
            </a:r>
            <a:r>
              <a:rPr sz="800" spc="-35" dirty="0">
                <a:solidFill>
                  <a:srgbClr val="414042"/>
                </a:solidFill>
                <a:latin typeface="Lucida Sans"/>
                <a:cs typeface="Lucida Sans"/>
              </a:rPr>
              <a:t>enable </a:t>
            </a:r>
            <a:r>
              <a:rPr sz="800" spc="-55" dirty="0">
                <a:solidFill>
                  <a:srgbClr val="414042"/>
                </a:solidFill>
                <a:latin typeface="Lucida Sans"/>
                <a:cs typeface="Lucida Sans"/>
              </a:rPr>
              <a:t>growth, </a:t>
            </a:r>
            <a:r>
              <a:rPr sz="800" spc="-30" dirty="0">
                <a:solidFill>
                  <a:srgbClr val="414042"/>
                </a:solidFill>
                <a:latin typeface="Lucida Sans"/>
                <a:cs typeface="Lucida Sans"/>
              </a:rPr>
              <a:t>facilitate  </a:t>
            </a:r>
            <a:r>
              <a:rPr sz="800" spc="-35" dirty="0">
                <a:solidFill>
                  <a:srgbClr val="414042"/>
                </a:solidFill>
                <a:latin typeface="Lucida Sans"/>
                <a:cs typeface="Lucida Sans"/>
              </a:rPr>
              <a:t>structural </a:t>
            </a:r>
            <a:r>
              <a:rPr sz="800" spc="-30" dirty="0">
                <a:solidFill>
                  <a:srgbClr val="414042"/>
                </a:solidFill>
                <a:latin typeface="Lucida Sans"/>
                <a:cs typeface="Lucida Sans"/>
              </a:rPr>
              <a:t>changes </a:t>
            </a:r>
            <a:r>
              <a:rPr sz="800" spc="-40" dirty="0">
                <a:solidFill>
                  <a:srgbClr val="414042"/>
                </a:solidFill>
                <a:latin typeface="Lucida Sans"/>
                <a:cs typeface="Lucida Sans"/>
              </a:rPr>
              <a:t>and </a:t>
            </a:r>
            <a:r>
              <a:rPr sz="800" spc="-45" dirty="0">
                <a:solidFill>
                  <a:srgbClr val="414042"/>
                </a:solidFill>
                <a:latin typeface="Lucida Sans"/>
                <a:cs typeface="Lucida Sans"/>
              </a:rPr>
              <a:t>help </a:t>
            </a:r>
            <a:r>
              <a:rPr sz="800" spc="-40" dirty="0">
                <a:solidFill>
                  <a:srgbClr val="414042"/>
                </a:solidFill>
                <a:latin typeface="Lucida Sans"/>
                <a:cs typeface="Lucida Sans"/>
              </a:rPr>
              <a:t>the </a:t>
            </a:r>
            <a:r>
              <a:rPr lang="en-US" sz="800" spc="-35" dirty="0" smtClean="0">
                <a:solidFill>
                  <a:srgbClr val="414042"/>
                </a:solidFill>
                <a:latin typeface="Lucida Sans"/>
                <a:cs typeface="Lucida Sans"/>
              </a:rPr>
              <a:t>organization</a:t>
            </a:r>
            <a:r>
              <a:rPr sz="800" spc="-35" dirty="0" smtClean="0">
                <a:solidFill>
                  <a:srgbClr val="414042"/>
                </a:solidFill>
                <a:latin typeface="Lucida Sans"/>
                <a:cs typeface="Lucida Sans"/>
              </a:rPr>
              <a:t> </a:t>
            </a:r>
            <a:r>
              <a:rPr sz="800" spc="-40" dirty="0">
                <a:solidFill>
                  <a:srgbClr val="414042"/>
                </a:solidFill>
                <a:latin typeface="Lucida Sans"/>
                <a:cs typeface="Lucida Sans"/>
              </a:rPr>
              <a:t>to </a:t>
            </a:r>
            <a:r>
              <a:rPr sz="800" spc="-35" dirty="0">
                <a:solidFill>
                  <a:srgbClr val="414042"/>
                </a:solidFill>
                <a:latin typeface="Lucida Sans"/>
                <a:cs typeface="Lucida Sans"/>
              </a:rPr>
              <a:t>overcome any new challenges </a:t>
            </a:r>
            <a:r>
              <a:rPr sz="800" spc="-45" dirty="0">
                <a:solidFill>
                  <a:srgbClr val="414042"/>
                </a:solidFill>
                <a:latin typeface="Lucida Sans"/>
                <a:cs typeface="Lucida Sans"/>
              </a:rPr>
              <a:t>including  complex </a:t>
            </a:r>
            <a:r>
              <a:rPr sz="800" spc="-35" dirty="0">
                <a:solidFill>
                  <a:srgbClr val="414042"/>
                </a:solidFill>
                <a:latin typeface="Lucida Sans"/>
                <a:cs typeface="Lucida Sans"/>
              </a:rPr>
              <a:t>business </a:t>
            </a:r>
            <a:r>
              <a:rPr sz="800" spc="-40" dirty="0">
                <a:solidFill>
                  <a:srgbClr val="414042"/>
                </a:solidFill>
                <a:latin typeface="Lucida Sans"/>
                <a:cs typeface="Lucida Sans"/>
              </a:rPr>
              <a:t>process, </a:t>
            </a:r>
            <a:r>
              <a:rPr sz="800" spc="-30" dirty="0" smtClean="0">
                <a:solidFill>
                  <a:srgbClr val="414042"/>
                </a:solidFill>
                <a:latin typeface="Lucida Sans"/>
                <a:cs typeface="Lucida Sans"/>
              </a:rPr>
              <a:t>increased </a:t>
            </a:r>
            <a:r>
              <a:rPr sz="800" spc="-45" dirty="0" smtClean="0">
                <a:solidFill>
                  <a:srgbClr val="414042"/>
                </a:solidFill>
                <a:latin typeface="Lucida Sans"/>
                <a:cs typeface="Lucida Sans"/>
              </a:rPr>
              <a:t>competition, </a:t>
            </a:r>
            <a:r>
              <a:rPr sz="800" spc="-35" dirty="0" smtClean="0">
                <a:solidFill>
                  <a:srgbClr val="414042"/>
                </a:solidFill>
                <a:latin typeface="Lucida Sans"/>
                <a:cs typeface="Lucida Sans"/>
              </a:rPr>
              <a:t>legal </a:t>
            </a:r>
            <a:r>
              <a:rPr sz="800" spc="-45" dirty="0" smtClean="0">
                <a:solidFill>
                  <a:srgbClr val="414042"/>
                </a:solidFill>
                <a:latin typeface="Lucida Sans"/>
                <a:cs typeface="Lucida Sans"/>
              </a:rPr>
              <a:t>restraints, complex </a:t>
            </a:r>
            <a:r>
              <a:rPr sz="800" spc="-50" dirty="0" smtClean="0">
                <a:solidFill>
                  <a:srgbClr val="414042"/>
                </a:solidFill>
                <a:latin typeface="Lucida Sans"/>
                <a:cs typeface="Lucida Sans"/>
              </a:rPr>
              <a:t>reporting  </a:t>
            </a:r>
            <a:r>
              <a:rPr sz="800" spc="-45" dirty="0" smtClean="0">
                <a:solidFill>
                  <a:srgbClr val="414042"/>
                </a:solidFill>
                <a:latin typeface="Lucida Sans"/>
                <a:cs typeface="Lucida Sans"/>
              </a:rPr>
              <a:t>requirements </a:t>
            </a:r>
            <a:r>
              <a:rPr sz="800" spc="-40" dirty="0" smtClean="0">
                <a:solidFill>
                  <a:srgbClr val="414042"/>
                </a:solidFill>
                <a:latin typeface="Lucida Sans"/>
                <a:cs typeface="Lucida Sans"/>
              </a:rPr>
              <a:t>and </a:t>
            </a:r>
            <a:r>
              <a:rPr sz="800" spc="-25" dirty="0" smtClean="0">
                <a:solidFill>
                  <a:srgbClr val="414042"/>
                </a:solidFill>
                <a:latin typeface="Lucida Sans"/>
                <a:cs typeface="Lucida Sans"/>
              </a:rPr>
              <a:t>several </a:t>
            </a:r>
            <a:r>
              <a:rPr sz="800" spc="-20" dirty="0" smtClean="0">
                <a:solidFill>
                  <a:srgbClr val="414042"/>
                </a:solidFill>
                <a:latin typeface="Lucida Sans"/>
                <a:cs typeface="Lucida Sans"/>
              </a:rPr>
              <a:t>issues</a:t>
            </a:r>
            <a:r>
              <a:rPr lang="en-US" sz="800" spc="-20" dirty="0" smtClean="0">
                <a:solidFill>
                  <a:srgbClr val="414042"/>
                </a:solidFill>
                <a:latin typeface="Lucida Sans"/>
                <a:cs typeface="Lucida Sans"/>
              </a:rPr>
              <a:t>.</a:t>
            </a:r>
            <a:endParaRPr sz="800" dirty="0" smtClean="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250" dirty="0" smtClean="0">
              <a:latin typeface="Times New Roman"/>
              <a:cs typeface="Times New Roman"/>
            </a:endParaRPr>
          </a:p>
          <a:p>
            <a:pPr marL="393065" marR="6350" algn="just">
              <a:lnSpc>
                <a:spcPct val="100000"/>
              </a:lnSpc>
            </a:pPr>
            <a:r>
              <a:rPr lang="en-US" sz="700" b="1" spc="-5" dirty="0" smtClean="0">
                <a:solidFill>
                  <a:srgbClr val="414042"/>
                </a:solidFill>
                <a:latin typeface="Lucida Sans"/>
                <a:cs typeface="Lucida Sans"/>
              </a:rPr>
              <a:t>BacBon </a:t>
            </a:r>
            <a:r>
              <a:rPr lang="en-US" sz="700" b="1" spc="-5" dirty="0">
                <a:solidFill>
                  <a:srgbClr val="414042"/>
                </a:solidFill>
                <a:latin typeface="Lucida Sans"/>
                <a:cs typeface="Lucida Sans"/>
              </a:rPr>
              <a:t>EMIS ERP</a:t>
            </a:r>
            <a:r>
              <a:rPr sz="700" b="1" spc="-30" dirty="0" smtClean="0">
                <a:solidFill>
                  <a:srgbClr val="6C6D70"/>
                </a:solidFill>
                <a:latin typeface="Arial"/>
                <a:cs typeface="Arial"/>
              </a:rPr>
              <a:t> </a:t>
            </a:r>
            <a:r>
              <a:rPr sz="700" spc="-10" dirty="0">
                <a:solidFill>
                  <a:srgbClr val="6C6D70"/>
                </a:solidFill>
                <a:latin typeface="Arial"/>
                <a:cs typeface="Arial"/>
              </a:rPr>
              <a:t>provides best-in-class </a:t>
            </a:r>
            <a:r>
              <a:rPr sz="700" dirty="0">
                <a:solidFill>
                  <a:srgbClr val="6C6D70"/>
                </a:solidFill>
                <a:latin typeface="Arial"/>
                <a:cs typeface="Arial"/>
              </a:rPr>
              <a:t>functionality </a:t>
            </a:r>
            <a:r>
              <a:rPr sz="700" spc="5" dirty="0">
                <a:solidFill>
                  <a:srgbClr val="6C6D70"/>
                </a:solidFill>
                <a:latin typeface="Arial"/>
                <a:cs typeface="Arial"/>
              </a:rPr>
              <a:t>that </a:t>
            </a:r>
            <a:r>
              <a:rPr sz="700" spc="-5" dirty="0">
                <a:solidFill>
                  <a:srgbClr val="6C6D70"/>
                </a:solidFill>
                <a:latin typeface="Arial"/>
                <a:cs typeface="Arial"/>
              </a:rPr>
              <a:t>meets </a:t>
            </a:r>
            <a:r>
              <a:rPr sz="700" spc="-10" dirty="0">
                <a:solidFill>
                  <a:srgbClr val="6C6D70"/>
                </a:solidFill>
                <a:latin typeface="Arial"/>
                <a:cs typeface="Arial"/>
              </a:rPr>
              <a:t>individual </a:t>
            </a:r>
            <a:r>
              <a:rPr sz="700" spc="-5" dirty="0">
                <a:solidFill>
                  <a:srgbClr val="6C6D70"/>
                </a:solidFill>
                <a:latin typeface="Arial"/>
                <a:cs typeface="Arial"/>
              </a:rPr>
              <a:t>organizations specific  </a:t>
            </a:r>
            <a:r>
              <a:rPr sz="700" spc="-10" dirty="0">
                <a:solidFill>
                  <a:srgbClr val="6C6D70"/>
                </a:solidFill>
                <a:latin typeface="Arial"/>
                <a:cs typeface="Arial"/>
              </a:rPr>
              <a:t>requirements </a:t>
            </a:r>
            <a:r>
              <a:rPr sz="700" spc="-5" dirty="0">
                <a:solidFill>
                  <a:srgbClr val="6C6D70"/>
                </a:solidFill>
                <a:latin typeface="Arial"/>
                <a:cs typeface="Arial"/>
              </a:rPr>
              <a:t>in </a:t>
            </a:r>
            <a:r>
              <a:rPr sz="700" spc="-10" dirty="0">
                <a:solidFill>
                  <a:srgbClr val="6C6D70"/>
                </a:solidFill>
                <a:latin typeface="Arial"/>
                <a:cs typeface="Arial"/>
              </a:rPr>
              <a:t>an integrated design. </a:t>
            </a:r>
            <a:r>
              <a:rPr sz="700" spc="5" dirty="0">
                <a:solidFill>
                  <a:srgbClr val="6C6D70"/>
                </a:solidFill>
                <a:latin typeface="Arial"/>
                <a:cs typeface="Arial"/>
              </a:rPr>
              <a:t>Its </a:t>
            </a:r>
            <a:r>
              <a:rPr sz="700" spc="-10" dirty="0">
                <a:solidFill>
                  <a:srgbClr val="6C6D70"/>
                </a:solidFill>
                <a:latin typeface="Arial"/>
                <a:cs typeface="Arial"/>
              </a:rPr>
              <a:t>library </a:t>
            </a:r>
            <a:r>
              <a:rPr sz="700" spc="15" dirty="0">
                <a:solidFill>
                  <a:srgbClr val="6C6D70"/>
                </a:solidFill>
                <a:latin typeface="Arial"/>
                <a:cs typeface="Arial"/>
              </a:rPr>
              <a:t>of </a:t>
            </a:r>
            <a:r>
              <a:rPr sz="700" spc="-10" dirty="0">
                <a:solidFill>
                  <a:srgbClr val="6C6D70"/>
                </a:solidFill>
                <a:latin typeface="Arial"/>
                <a:cs typeface="Arial"/>
              </a:rPr>
              <a:t>integrated processes </a:t>
            </a:r>
            <a:r>
              <a:rPr sz="700" spc="5" dirty="0">
                <a:solidFill>
                  <a:srgbClr val="6C6D70"/>
                </a:solidFill>
                <a:latin typeface="Arial"/>
                <a:cs typeface="Arial"/>
              </a:rPr>
              <a:t>will </a:t>
            </a:r>
            <a:r>
              <a:rPr sz="700" spc="-10" dirty="0">
                <a:solidFill>
                  <a:srgbClr val="6C6D70"/>
                </a:solidFill>
                <a:latin typeface="Arial"/>
                <a:cs typeface="Arial"/>
              </a:rPr>
              <a:t>help </a:t>
            </a:r>
            <a:r>
              <a:rPr sz="700" spc="-15" dirty="0">
                <a:solidFill>
                  <a:srgbClr val="6C6D70"/>
                </a:solidFill>
                <a:latin typeface="Arial"/>
                <a:cs typeface="Arial"/>
              </a:rPr>
              <a:t>you  </a:t>
            </a:r>
            <a:r>
              <a:rPr sz="700" spc="-10" dirty="0">
                <a:solidFill>
                  <a:srgbClr val="6C6D70"/>
                </a:solidFill>
                <a:latin typeface="Arial"/>
                <a:cs typeface="Arial"/>
              </a:rPr>
              <a:t>manage your </a:t>
            </a:r>
            <a:r>
              <a:rPr sz="700" spc="-5" dirty="0">
                <a:solidFill>
                  <a:srgbClr val="6C6D70"/>
                </a:solidFill>
                <a:latin typeface="Arial"/>
                <a:cs typeface="Arial"/>
              </a:rPr>
              <a:t>tasks more </a:t>
            </a:r>
            <a:r>
              <a:rPr sz="700" dirty="0">
                <a:solidFill>
                  <a:srgbClr val="6C6D70"/>
                </a:solidFill>
                <a:latin typeface="Arial"/>
                <a:cs typeface="Arial"/>
              </a:rPr>
              <a:t>efficiently </a:t>
            </a:r>
            <a:r>
              <a:rPr sz="700" spc="-10" dirty="0">
                <a:solidFill>
                  <a:srgbClr val="6C6D70"/>
                </a:solidFill>
                <a:latin typeface="Arial"/>
                <a:cs typeface="Arial"/>
              </a:rPr>
              <a:t>and </a:t>
            </a:r>
            <a:r>
              <a:rPr sz="700" spc="-15" dirty="0">
                <a:solidFill>
                  <a:srgbClr val="6C6D70"/>
                </a:solidFill>
                <a:latin typeface="Arial"/>
                <a:cs typeface="Arial"/>
              </a:rPr>
              <a:t>by </a:t>
            </a:r>
            <a:r>
              <a:rPr sz="700" spc="-5" dirty="0">
                <a:solidFill>
                  <a:srgbClr val="6C6D70"/>
                </a:solidFill>
                <a:latin typeface="Arial"/>
                <a:cs typeface="Arial"/>
              </a:rPr>
              <a:t>unifying </a:t>
            </a:r>
            <a:r>
              <a:rPr sz="700" spc="-10" dirty="0">
                <a:solidFill>
                  <a:srgbClr val="6C6D70"/>
                </a:solidFill>
                <a:latin typeface="Arial"/>
                <a:cs typeface="Arial"/>
              </a:rPr>
              <a:t>your </a:t>
            </a:r>
            <a:r>
              <a:rPr sz="700" spc="-15" dirty="0">
                <a:solidFill>
                  <a:srgbClr val="6C6D70"/>
                </a:solidFill>
                <a:latin typeface="Arial"/>
                <a:cs typeface="Arial"/>
              </a:rPr>
              <a:t>data, </a:t>
            </a:r>
            <a:r>
              <a:rPr sz="700" spc="-10" dirty="0">
                <a:solidFill>
                  <a:srgbClr val="6C6D70"/>
                </a:solidFill>
                <a:latin typeface="Arial"/>
                <a:cs typeface="Arial"/>
              </a:rPr>
              <a:t>make </a:t>
            </a:r>
            <a:r>
              <a:rPr sz="700" spc="10" dirty="0">
                <a:solidFill>
                  <a:srgbClr val="6C6D70"/>
                </a:solidFill>
                <a:latin typeface="Arial"/>
                <a:cs typeface="Arial"/>
              </a:rPr>
              <a:t>it </a:t>
            </a:r>
            <a:r>
              <a:rPr sz="700" spc="-15" dirty="0">
                <a:solidFill>
                  <a:srgbClr val="6C6D70"/>
                </a:solidFill>
                <a:latin typeface="Arial"/>
                <a:cs typeface="Arial"/>
              </a:rPr>
              <a:t>easier </a:t>
            </a:r>
            <a:r>
              <a:rPr sz="700" spc="10" dirty="0">
                <a:solidFill>
                  <a:srgbClr val="6C6D70"/>
                </a:solidFill>
                <a:latin typeface="Arial"/>
                <a:cs typeface="Arial"/>
              </a:rPr>
              <a:t>to </a:t>
            </a:r>
            <a:r>
              <a:rPr sz="700" spc="-15" dirty="0">
                <a:solidFill>
                  <a:srgbClr val="6C6D70"/>
                </a:solidFill>
                <a:latin typeface="Arial"/>
                <a:cs typeface="Arial"/>
              </a:rPr>
              <a:t>share </a:t>
            </a:r>
            <a:r>
              <a:rPr sz="700" spc="-10" dirty="0">
                <a:solidFill>
                  <a:srgbClr val="6C6D70"/>
                </a:solidFill>
                <a:latin typeface="Arial"/>
                <a:cs typeface="Arial"/>
              </a:rPr>
              <a:t>and  </a:t>
            </a:r>
            <a:r>
              <a:rPr sz="700" spc="10" dirty="0">
                <a:solidFill>
                  <a:srgbClr val="6C6D70"/>
                </a:solidFill>
                <a:latin typeface="Arial"/>
                <a:cs typeface="Arial"/>
              </a:rPr>
              <a:t>to </a:t>
            </a:r>
            <a:r>
              <a:rPr sz="700" dirty="0">
                <a:solidFill>
                  <a:srgbClr val="6C6D70"/>
                </a:solidFill>
                <a:latin typeface="Arial"/>
                <a:cs typeface="Arial"/>
              </a:rPr>
              <a:t>control</a:t>
            </a:r>
            <a:r>
              <a:rPr sz="700" spc="-65" dirty="0">
                <a:solidFill>
                  <a:srgbClr val="6C6D70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6C6D70"/>
                </a:solidFill>
                <a:latin typeface="Arial"/>
                <a:cs typeface="Arial"/>
              </a:rPr>
              <a:t>information.</a:t>
            </a:r>
            <a:endParaRPr sz="7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600" dirty="0">
              <a:latin typeface="Times New Roman"/>
              <a:cs typeface="Times New Roman"/>
            </a:endParaRPr>
          </a:p>
          <a:p>
            <a:pPr marL="393065" marR="5715" algn="just">
              <a:lnSpc>
                <a:spcPct val="100000"/>
              </a:lnSpc>
            </a:pPr>
            <a:r>
              <a:rPr lang="en-US" sz="700" b="1" spc="-5" dirty="0">
                <a:solidFill>
                  <a:srgbClr val="414042"/>
                </a:solidFill>
                <a:latin typeface="Lucida Sans"/>
                <a:cs typeface="Lucida Sans"/>
              </a:rPr>
              <a:t>BacBon EMIS ERP</a:t>
            </a:r>
            <a:r>
              <a:rPr sz="700" b="1" spc="-30" dirty="0" smtClean="0">
                <a:solidFill>
                  <a:srgbClr val="6C6D70"/>
                </a:solidFill>
                <a:latin typeface="Arial"/>
                <a:cs typeface="Arial"/>
              </a:rPr>
              <a:t>’s </a:t>
            </a:r>
            <a:r>
              <a:rPr sz="700" dirty="0">
                <a:solidFill>
                  <a:srgbClr val="6C6D70"/>
                </a:solidFill>
                <a:latin typeface="Arial"/>
                <a:cs typeface="Arial"/>
              </a:rPr>
              <a:t>automated </a:t>
            </a:r>
            <a:r>
              <a:rPr sz="700" spc="-10" dirty="0">
                <a:solidFill>
                  <a:srgbClr val="6C6D70"/>
                </a:solidFill>
                <a:latin typeface="Arial"/>
                <a:cs typeface="Arial"/>
              </a:rPr>
              <a:t>processes </a:t>
            </a:r>
            <a:r>
              <a:rPr sz="700" dirty="0">
                <a:solidFill>
                  <a:srgbClr val="6C6D70"/>
                </a:solidFill>
                <a:latin typeface="Arial"/>
                <a:cs typeface="Arial"/>
              </a:rPr>
              <a:t>built </a:t>
            </a:r>
            <a:r>
              <a:rPr sz="700" spc="-5" dirty="0">
                <a:solidFill>
                  <a:srgbClr val="6C6D70"/>
                </a:solidFill>
                <a:latin typeface="Arial"/>
                <a:cs typeface="Arial"/>
              </a:rPr>
              <a:t>on </a:t>
            </a:r>
            <a:r>
              <a:rPr sz="700" spc="-15" dirty="0">
                <a:solidFill>
                  <a:srgbClr val="6C6D70"/>
                </a:solidFill>
                <a:latin typeface="Arial"/>
                <a:cs typeface="Arial"/>
              </a:rPr>
              <a:t>a </a:t>
            </a:r>
            <a:r>
              <a:rPr sz="700" spc="-10" dirty="0">
                <a:solidFill>
                  <a:srgbClr val="6C6D70"/>
                </a:solidFill>
                <a:latin typeface="Arial"/>
                <a:cs typeface="Arial"/>
              </a:rPr>
              <a:t>single </a:t>
            </a:r>
            <a:r>
              <a:rPr sz="700" spc="5" dirty="0">
                <a:solidFill>
                  <a:srgbClr val="6C6D70"/>
                </a:solidFill>
                <a:latin typeface="Arial"/>
                <a:cs typeface="Arial"/>
              </a:rPr>
              <a:t>platform </a:t>
            </a:r>
            <a:r>
              <a:rPr sz="700" dirty="0">
                <a:solidFill>
                  <a:srgbClr val="6C6D70"/>
                </a:solidFill>
                <a:latin typeface="Arial"/>
                <a:cs typeface="Arial"/>
              </a:rPr>
              <a:t>empower </a:t>
            </a:r>
            <a:r>
              <a:rPr sz="700" spc="-10" dirty="0">
                <a:solidFill>
                  <a:srgbClr val="6C6D70"/>
                </a:solidFill>
                <a:latin typeface="Arial"/>
                <a:cs typeface="Arial"/>
              </a:rPr>
              <a:t>seamless and </a:t>
            </a:r>
            <a:r>
              <a:rPr sz="700" spc="170" dirty="0">
                <a:solidFill>
                  <a:srgbClr val="6C6D70"/>
                </a:solidFill>
                <a:latin typeface="Arial"/>
                <a:cs typeface="Arial"/>
              </a:rPr>
              <a:t> </a:t>
            </a:r>
            <a:r>
              <a:rPr sz="700" spc="-5" dirty="0">
                <a:solidFill>
                  <a:srgbClr val="6C6D70"/>
                </a:solidFill>
                <a:latin typeface="Arial"/>
                <a:cs typeface="Arial"/>
              </a:rPr>
              <a:t>immediate synchronization </a:t>
            </a:r>
            <a:r>
              <a:rPr sz="700" spc="-10" dirty="0">
                <a:solidFill>
                  <a:srgbClr val="6C6D70"/>
                </a:solidFill>
                <a:latin typeface="Arial"/>
                <a:cs typeface="Arial"/>
              </a:rPr>
              <a:t>between</a:t>
            </a:r>
            <a:r>
              <a:rPr sz="700" spc="170" dirty="0">
                <a:solidFill>
                  <a:srgbClr val="6C6D70"/>
                </a:solidFill>
                <a:latin typeface="Arial"/>
                <a:cs typeface="Arial"/>
              </a:rPr>
              <a:t> </a:t>
            </a:r>
            <a:r>
              <a:rPr sz="700" spc="-10" dirty="0">
                <a:solidFill>
                  <a:srgbClr val="6C6D70"/>
                </a:solidFill>
                <a:latin typeface="Arial"/>
                <a:cs typeface="Arial"/>
              </a:rPr>
              <a:t>units,  preventing  delays  and  mistakes,  </a:t>
            </a:r>
            <a:r>
              <a:rPr sz="700" spc="10" dirty="0">
                <a:solidFill>
                  <a:srgbClr val="6C6D70"/>
                </a:solidFill>
                <a:latin typeface="Arial"/>
                <a:cs typeface="Arial"/>
              </a:rPr>
              <a:t>from  </a:t>
            </a:r>
            <a:r>
              <a:rPr sz="700" spc="-10" dirty="0">
                <a:solidFill>
                  <a:srgbClr val="6C6D70"/>
                </a:solidFill>
                <a:latin typeface="Arial"/>
                <a:cs typeface="Arial"/>
              </a:rPr>
              <a:t>engineering </a:t>
            </a:r>
            <a:r>
              <a:rPr sz="700" spc="10" dirty="0">
                <a:solidFill>
                  <a:srgbClr val="6C6D70"/>
                </a:solidFill>
                <a:latin typeface="Arial"/>
                <a:cs typeface="Arial"/>
              </a:rPr>
              <a:t>to</a:t>
            </a:r>
            <a:r>
              <a:rPr sz="700" spc="-45" dirty="0">
                <a:solidFill>
                  <a:srgbClr val="6C6D70"/>
                </a:solidFill>
                <a:latin typeface="Arial"/>
                <a:cs typeface="Arial"/>
              </a:rPr>
              <a:t> </a:t>
            </a:r>
            <a:r>
              <a:rPr sz="700" spc="-5" dirty="0">
                <a:solidFill>
                  <a:srgbClr val="6C6D70"/>
                </a:solidFill>
                <a:latin typeface="Arial"/>
                <a:cs typeface="Arial"/>
              </a:rPr>
              <a:t>production.</a:t>
            </a:r>
            <a:endParaRPr sz="7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800" dirty="0">
              <a:latin typeface="Times New Roman"/>
              <a:cs typeface="Times New Roman"/>
            </a:endParaRPr>
          </a:p>
          <a:p>
            <a:pPr marL="393065" marR="5715" algn="just">
              <a:lnSpc>
                <a:spcPct val="100000"/>
              </a:lnSpc>
              <a:spcBef>
                <a:spcPts val="495"/>
              </a:spcBef>
            </a:pPr>
            <a:r>
              <a:rPr lang="en-US" sz="700" b="1" spc="-5" dirty="0">
                <a:solidFill>
                  <a:srgbClr val="414042"/>
                </a:solidFill>
                <a:latin typeface="Lucida Sans"/>
                <a:cs typeface="Lucida Sans"/>
              </a:rPr>
              <a:t>BacBon EMIS ERP</a:t>
            </a:r>
            <a:r>
              <a:rPr sz="700" b="1" spc="-30" dirty="0" smtClean="0">
                <a:solidFill>
                  <a:srgbClr val="6C6D70"/>
                </a:solidFill>
                <a:latin typeface="Arial"/>
                <a:cs typeface="Arial"/>
              </a:rPr>
              <a:t> </a:t>
            </a:r>
            <a:r>
              <a:rPr sz="700" spc="-5" dirty="0">
                <a:solidFill>
                  <a:srgbClr val="6C6D70"/>
                </a:solidFill>
                <a:latin typeface="Arial"/>
                <a:cs typeface="Arial"/>
              </a:rPr>
              <a:t>Optimize </a:t>
            </a:r>
            <a:r>
              <a:rPr sz="700" spc="-10" dirty="0">
                <a:solidFill>
                  <a:srgbClr val="6C6D70"/>
                </a:solidFill>
                <a:latin typeface="Arial"/>
                <a:cs typeface="Arial"/>
              </a:rPr>
              <a:t>business processes and </a:t>
            </a:r>
            <a:r>
              <a:rPr sz="700" spc="-5" dirty="0">
                <a:solidFill>
                  <a:srgbClr val="6C6D70"/>
                </a:solidFill>
                <a:latin typeface="Arial"/>
                <a:cs typeface="Arial"/>
              </a:rPr>
              <a:t>bring consistency </a:t>
            </a:r>
            <a:r>
              <a:rPr sz="700" dirty="0">
                <a:solidFill>
                  <a:srgbClr val="6C6D70"/>
                </a:solidFill>
                <a:latin typeface="Arial"/>
                <a:cs typeface="Arial"/>
              </a:rPr>
              <a:t>across </a:t>
            </a:r>
            <a:r>
              <a:rPr sz="700" spc="-5" dirty="0">
                <a:solidFill>
                  <a:srgbClr val="6C6D70"/>
                </a:solidFill>
                <a:latin typeface="Arial"/>
                <a:cs typeface="Arial"/>
              </a:rPr>
              <a:t>intercompany  transactions </a:t>
            </a:r>
            <a:r>
              <a:rPr sz="700" spc="-10" dirty="0">
                <a:solidFill>
                  <a:srgbClr val="6C6D70"/>
                </a:solidFill>
                <a:latin typeface="Arial"/>
                <a:cs typeface="Arial"/>
              </a:rPr>
              <a:t>and </a:t>
            </a:r>
            <a:r>
              <a:rPr sz="700" dirty="0">
                <a:solidFill>
                  <a:srgbClr val="6C6D70"/>
                </a:solidFill>
                <a:latin typeface="Arial"/>
                <a:cs typeface="Arial"/>
              </a:rPr>
              <a:t>multiple </a:t>
            </a:r>
            <a:r>
              <a:rPr sz="700" spc="-15" dirty="0">
                <a:solidFill>
                  <a:srgbClr val="6C6D70"/>
                </a:solidFill>
                <a:latin typeface="Arial"/>
                <a:cs typeface="Arial"/>
              </a:rPr>
              <a:t>sites; </a:t>
            </a:r>
            <a:r>
              <a:rPr sz="700" spc="-10" dirty="0">
                <a:solidFill>
                  <a:srgbClr val="6C6D70"/>
                </a:solidFill>
                <a:latin typeface="Arial"/>
                <a:cs typeface="Arial"/>
              </a:rPr>
              <a:t>and </a:t>
            </a:r>
            <a:r>
              <a:rPr sz="700" spc="-15" dirty="0">
                <a:solidFill>
                  <a:srgbClr val="6C6D70"/>
                </a:solidFill>
                <a:latin typeface="Arial"/>
                <a:cs typeface="Arial"/>
              </a:rPr>
              <a:t>enable shared </a:t>
            </a:r>
            <a:r>
              <a:rPr sz="700" spc="-20" dirty="0">
                <a:solidFill>
                  <a:srgbClr val="6C6D70"/>
                </a:solidFill>
                <a:latin typeface="Arial"/>
                <a:cs typeface="Arial"/>
              </a:rPr>
              <a:t>services, </a:t>
            </a:r>
            <a:r>
              <a:rPr sz="700" spc="-15" dirty="0">
                <a:solidFill>
                  <a:srgbClr val="6C6D70"/>
                </a:solidFill>
                <a:latin typeface="Arial"/>
                <a:cs typeface="Arial"/>
              </a:rPr>
              <a:t>planning, </a:t>
            </a:r>
            <a:r>
              <a:rPr sz="700" spc="-10" dirty="0">
                <a:solidFill>
                  <a:srgbClr val="6C6D70"/>
                </a:solidFill>
                <a:latin typeface="Arial"/>
                <a:cs typeface="Arial"/>
              </a:rPr>
              <a:t>and </a:t>
            </a:r>
            <a:r>
              <a:rPr sz="700" spc="-15" dirty="0">
                <a:solidFill>
                  <a:srgbClr val="6C6D70"/>
                </a:solidFill>
                <a:latin typeface="Arial"/>
                <a:cs typeface="Arial"/>
              </a:rPr>
              <a:t>budgeting, Roll  </a:t>
            </a:r>
            <a:r>
              <a:rPr sz="700" spc="-10" dirty="0">
                <a:solidFill>
                  <a:srgbClr val="6C6D70"/>
                </a:solidFill>
                <a:latin typeface="Arial"/>
                <a:cs typeface="Arial"/>
              </a:rPr>
              <a:t>up</a:t>
            </a:r>
            <a:r>
              <a:rPr sz="700" spc="-25" dirty="0">
                <a:solidFill>
                  <a:srgbClr val="6C6D70"/>
                </a:solidFill>
                <a:latin typeface="Arial"/>
                <a:cs typeface="Arial"/>
              </a:rPr>
              <a:t> </a:t>
            </a:r>
            <a:r>
              <a:rPr sz="700" spc="-10" dirty="0">
                <a:solidFill>
                  <a:srgbClr val="6C6D70"/>
                </a:solidFill>
                <a:latin typeface="Arial"/>
                <a:cs typeface="Arial"/>
              </a:rPr>
              <a:t>and</a:t>
            </a:r>
            <a:r>
              <a:rPr sz="700" spc="-20" dirty="0">
                <a:solidFill>
                  <a:srgbClr val="6C6D70"/>
                </a:solidFill>
                <a:latin typeface="Arial"/>
                <a:cs typeface="Arial"/>
              </a:rPr>
              <a:t> </a:t>
            </a:r>
            <a:r>
              <a:rPr sz="700" spc="-5" dirty="0">
                <a:solidFill>
                  <a:srgbClr val="6C6D70"/>
                </a:solidFill>
                <a:latin typeface="Arial"/>
                <a:cs typeface="Arial"/>
              </a:rPr>
              <a:t>consolidate</a:t>
            </a:r>
            <a:r>
              <a:rPr sz="700" spc="-25" dirty="0">
                <a:solidFill>
                  <a:srgbClr val="6C6D70"/>
                </a:solidFill>
                <a:latin typeface="Arial"/>
                <a:cs typeface="Arial"/>
              </a:rPr>
              <a:t> </a:t>
            </a:r>
            <a:r>
              <a:rPr sz="700" spc="-5" dirty="0">
                <a:solidFill>
                  <a:srgbClr val="6C6D70"/>
                </a:solidFill>
                <a:latin typeface="Arial"/>
                <a:cs typeface="Arial"/>
              </a:rPr>
              <a:t>financial</a:t>
            </a:r>
            <a:r>
              <a:rPr sz="700" spc="-20" dirty="0">
                <a:solidFill>
                  <a:srgbClr val="6C6D70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6C6D70"/>
                </a:solidFill>
                <a:latin typeface="Arial"/>
                <a:cs typeface="Arial"/>
              </a:rPr>
              <a:t>data</a:t>
            </a:r>
            <a:r>
              <a:rPr sz="700" spc="-25" dirty="0">
                <a:solidFill>
                  <a:srgbClr val="6C6D70"/>
                </a:solidFill>
                <a:latin typeface="Arial"/>
                <a:cs typeface="Arial"/>
              </a:rPr>
              <a:t> </a:t>
            </a:r>
            <a:r>
              <a:rPr sz="700" spc="-10" dirty="0">
                <a:solidFill>
                  <a:srgbClr val="6C6D70"/>
                </a:solidFill>
                <a:latin typeface="Arial"/>
                <a:cs typeface="Arial"/>
              </a:rPr>
              <a:t>and</a:t>
            </a:r>
            <a:r>
              <a:rPr sz="700" spc="-20" dirty="0">
                <a:solidFill>
                  <a:srgbClr val="6C6D70"/>
                </a:solidFill>
                <a:latin typeface="Arial"/>
                <a:cs typeface="Arial"/>
              </a:rPr>
              <a:t> </a:t>
            </a:r>
            <a:r>
              <a:rPr sz="700" spc="-10" dirty="0">
                <a:solidFill>
                  <a:srgbClr val="6C6D70"/>
                </a:solidFill>
                <a:latin typeface="Arial"/>
                <a:cs typeface="Arial"/>
              </a:rPr>
              <a:t>provide</a:t>
            </a:r>
            <a:r>
              <a:rPr sz="700" spc="-25" dirty="0">
                <a:solidFill>
                  <a:srgbClr val="6C6D70"/>
                </a:solidFill>
                <a:latin typeface="Arial"/>
                <a:cs typeface="Arial"/>
              </a:rPr>
              <a:t> </a:t>
            </a:r>
            <a:r>
              <a:rPr sz="700" spc="-15" dirty="0">
                <a:solidFill>
                  <a:srgbClr val="6C6D70"/>
                </a:solidFill>
                <a:latin typeface="Arial"/>
                <a:cs typeface="Arial"/>
              </a:rPr>
              <a:t>real</a:t>
            </a:r>
            <a:r>
              <a:rPr sz="700" spc="-20" dirty="0">
                <a:solidFill>
                  <a:srgbClr val="6C6D70"/>
                </a:solidFill>
                <a:latin typeface="Arial"/>
                <a:cs typeface="Arial"/>
              </a:rPr>
              <a:t> </a:t>
            </a:r>
            <a:r>
              <a:rPr sz="700" spc="5" dirty="0">
                <a:solidFill>
                  <a:srgbClr val="6C6D70"/>
                </a:solidFill>
                <a:latin typeface="Arial"/>
                <a:cs typeface="Arial"/>
              </a:rPr>
              <a:t>time</a:t>
            </a:r>
            <a:r>
              <a:rPr sz="700" spc="-25" dirty="0">
                <a:solidFill>
                  <a:srgbClr val="6C6D70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6C6D70"/>
                </a:solidFill>
                <a:latin typeface="Arial"/>
                <a:cs typeface="Arial"/>
              </a:rPr>
              <a:t>visibility</a:t>
            </a:r>
            <a:r>
              <a:rPr sz="700" spc="-20" dirty="0">
                <a:solidFill>
                  <a:srgbClr val="6C6D70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6C6D70"/>
                </a:solidFill>
                <a:latin typeface="Arial"/>
                <a:cs typeface="Arial"/>
              </a:rPr>
              <a:t>across</a:t>
            </a:r>
            <a:r>
              <a:rPr sz="700" spc="-25" dirty="0">
                <a:solidFill>
                  <a:srgbClr val="6C6D70"/>
                </a:solidFill>
                <a:latin typeface="Arial"/>
                <a:cs typeface="Arial"/>
              </a:rPr>
              <a:t> </a:t>
            </a:r>
            <a:r>
              <a:rPr sz="700" spc="-5" dirty="0">
                <a:solidFill>
                  <a:srgbClr val="6C6D70"/>
                </a:solidFill>
                <a:latin typeface="Arial"/>
                <a:cs typeface="Arial"/>
              </a:rPr>
              <a:t>the</a:t>
            </a:r>
            <a:r>
              <a:rPr sz="700" spc="-20" dirty="0">
                <a:solidFill>
                  <a:srgbClr val="6C6D70"/>
                </a:solidFill>
                <a:latin typeface="Arial"/>
                <a:cs typeface="Arial"/>
              </a:rPr>
              <a:t> </a:t>
            </a:r>
            <a:r>
              <a:rPr sz="700" spc="-10" dirty="0">
                <a:solidFill>
                  <a:srgbClr val="6C6D70"/>
                </a:solidFill>
                <a:latin typeface="Arial"/>
                <a:cs typeface="Arial"/>
              </a:rPr>
              <a:t>organization.</a:t>
            </a:r>
            <a:endParaRPr sz="7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800" dirty="0">
              <a:latin typeface="Times New Roman"/>
              <a:cs typeface="Times New Roman"/>
            </a:endParaRPr>
          </a:p>
          <a:p>
            <a:pPr marL="393065" marR="5080" algn="just">
              <a:lnSpc>
                <a:spcPct val="100000"/>
              </a:lnSpc>
              <a:spcBef>
                <a:spcPts val="489"/>
              </a:spcBef>
            </a:pPr>
            <a:r>
              <a:rPr lang="en-US" sz="700" b="1" spc="-5" dirty="0">
                <a:solidFill>
                  <a:srgbClr val="414042"/>
                </a:solidFill>
                <a:latin typeface="Lucida Sans"/>
                <a:cs typeface="Lucida Sans"/>
              </a:rPr>
              <a:t>BacBon EMIS ERP</a:t>
            </a:r>
            <a:r>
              <a:rPr sz="700" b="1" spc="-30" dirty="0" smtClean="0">
                <a:solidFill>
                  <a:srgbClr val="6C6D70"/>
                </a:solidFill>
                <a:latin typeface="Arial"/>
                <a:cs typeface="Arial"/>
              </a:rPr>
              <a:t>’s </a:t>
            </a:r>
            <a:r>
              <a:rPr sz="700" spc="-5" dirty="0">
                <a:solidFill>
                  <a:srgbClr val="6C6D70"/>
                </a:solidFill>
                <a:latin typeface="Arial"/>
                <a:cs typeface="Arial"/>
              </a:rPr>
              <a:t>intuitive </a:t>
            </a:r>
            <a:r>
              <a:rPr sz="700" spc="-10" dirty="0">
                <a:solidFill>
                  <a:srgbClr val="6C6D70"/>
                </a:solidFill>
                <a:latin typeface="Arial"/>
                <a:cs typeface="Arial"/>
              </a:rPr>
              <a:t>Business Intelligence </a:t>
            </a:r>
            <a:r>
              <a:rPr sz="700" spc="5" dirty="0">
                <a:solidFill>
                  <a:srgbClr val="6C6D70"/>
                </a:solidFill>
                <a:latin typeface="Arial"/>
                <a:cs typeface="Arial"/>
              </a:rPr>
              <a:t>tool </a:t>
            </a:r>
            <a:r>
              <a:rPr sz="700" spc="-10" dirty="0">
                <a:solidFill>
                  <a:srgbClr val="6C6D70"/>
                </a:solidFill>
                <a:latin typeface="Arial"/>
                <a:cs typeface="Arial"/>
              </a:rPr>
              <a:t>covers </a:t>
            </a:r>
            <a:r>
              <a:rPr sz="700" spc="-5" dirty="0">
                <a:solidFill>
                  <a:srgbClr val="6C6D70"/>
                </a:solidFill>
                <a:latin typeface="Arial"/>
                <a:cs typeface="Arial"/>
              </a:rPr>
              <a:t>all </a:t>
            </a:r>
            <a:r>
              <a:rPr sz="700" spc="-10" dirty="0">
                <a:solidFill>
                  <a:srgbClr val="6C6D70"/>
                </a:solidFill>
                <a:latin typeface="Arial"/>
                <a:cs typeface="Arial"/>
              </a:rPr>
              <a:t>business </a:t>
            </a:r>
            <a:r>
              <a:rPr sz="700" spc="-5" dirty="0">
                <a:solidFill>
                  <a:srgbClr val="6C6D70"/>
                </a:solidFill>
                <a:latin typeface="Arial"/>
                <a:cs typeface="Arial"/>
              </a:rPr>
              <a:t>process </a:t>
            </a:r>
            <a:r>
              <a:rPr sz="700" spc="-10" dirty="0">
                <a:solidFill>
                  <a:srgbClr val="6C6D70"/>
                </a:solidFill>
                <a:latin typeface="Arial"/>
                <a:cs typeface="Arial"/>
              </a:rPr>
              <a:t>and </a:t>
            </a:r>
            <a:r>
              <a:rPr sz="700" spc="-5" dirty="0">
                <a:solidFill>
                  <a:srgbClr val="6C6D70"/>
                </a:solidFill>
                <a:latin typeface="Arial"/>
                <a:cs typeface="Arial"/>
              </a:rPr>
              <a:t>company  </a:t>
            </a:r>
            <a:r>
              <a:rPr sz="700" dirty="0">
                <a:solidFill>
                  <a:srgbClr val="6C6D70"/>
                </a:solidFill>
                <a:latin typeface="Arial"/>
                <a:cs typeface="Arial"/>
              </a:rPr>
              <a:t>activities </a:t>
            </a:r>
            <a:r>
              <a:rPr sz="700" spc="10" dirty="0">
                <a:solidFill>
                  <a:srgbClr val="6C6D70"/>
                </a:solidFill>
                <a:latin typeface="Arial"/>
                <a:cs typeface="Arial"/>
              </a:rPr>
              <a:t>to </a:t>
            </a:r>
            <a:r>
              <a:rPr sz="700" spc="-10" dirty="0">
                <a:solidFill>
                  <a:srgbClr val="6C6D70"/>
                </a:solidFill>
                <a:latin typeface="Arial"/>
                <a:cs typeface="Arial"/>
              </a:rPr>
              <a:t>provide </a:t>
            </a:r>
            <a:r>
              <a:rPr sz="700" spc="-5" dirty="0">
                <a:solidFill>
                  <a:srgbClr val="6C6D70"/>
                </a:solidFill>
                <a:latin typeface="Arial"/>
                <a:cs typeface="Arial"/>
              </a:rPr>
              <a:t>complete </a:t>
            </a:r>
            <a:r>
              <a:rPr sz="700" dirty="0">
                <a:solidFill>
                  <a:srgbClr val="6C6D70"/>
                </a:solidFill>
                <a:latin typeface="Arial"/>
                <a:cs typeface="Arial"/>
              </a:rPr>
              <a:t>visibility </a:t>
            </a:r>
            <a:r>
              <a:rPr sz="700" spc="-10" dirty="0">
                <a:solidFill>
                  <a:srgbClr val="6C6D70"/>
                </a:solidFill>
                <a:latin typeface="Arial"/>
                <a:cs typeface="Arial"/>
              </a:rPr>
              <a:t>and </a:t>
            </a:r>
            <a:r>
              <a:rPr sz="700" spc="-15" dirty="0">
                <a:solidFill>
                  <a:srgbClr val="6C6D70"/>
                </a:solidFill>
                <a:latin typeface="Arial"/>
                <a:cs typeface="Arial"/>
              </a:rPr>
              <a:t>enable </a:t>
            </a:r>
            <a:r>
              <a:rPr sz="700" spc="-5" dirty="0">
                <a:solidFill>
                  <a:srgbClr val="6C6D70"/>
                </a:solidFill>
                <a:latin typeface="Arial"/>
                <a:cs typeface="Arial"/>
              </a:rPr>
              <a:t>the </a:t>
            </a:r>
            <a:r>
              <a:rPr sz="700" spc="-10" dirty="0">
                <a:solidFill>
                  <a:srgbClr val="6C6D70"/>
                </a:solidFill>
                <a:latin typeface="Arial"/>
                <a:cs typeface="Arial"/>
              </a:rPr>
              <a:t>business </a:t>
            </a:r>
            <a:r>
              <a:rPr sz="700" spc="10" dirty="0">
                <a:solidFill>
                  <a:srgbClr val="6C6D70"/>
                </a:solidFill>
                <a:latin typeface="Arial"/>
                <a:cs typeface="Arial"/>
              </a:rPr>
              <a:t>to </a:t>
            </a:r>
            <a:r>
              <a:rPr sz="700" spc="-20" dirty="0">
                <a:solidFill>
                  <a:srgbClr val="6C6D70"/>
                </a:solidFill>
                <a:latin typeface="Arial"/>
                <a:cs typeface="Arial"/>
              </a:rPr>
              <a:t>analyse, </a:t>
            </a:r>
            <a:r>
              <a:rPr sz="700" spc="-10" dirty="0">
                <a:solidFill>
                  <a:srgbClr val="6C6D70"/>
                </a:solidFill>
                <a:latin typeface="Arial"/>
                <a:cs typeface="Arial"/>
              </a:rPr>
              <a:t>manage and </a:t>
            </a:r>
            <a:r>
              <a:rPr sz="700" spc="170" dirty="0">
                <a:solidFill>
                  <a:srgbClr val="6C6D70"/>
                </a:solidFill>
                <a:latin typeface="Arial"/>
                <a:cs typeface="Arial"/>
              </a:rPr>
              <a:t> </a:t>
            </a:r>
            <a:r>
              <a:rPr sz="700" spc="-10" dirty="0">
                <a:solidFill>
                  <a:srgbClr val="6C6D70"/>
                </a:solidFill>
                <a:latin typeface="Arial"/>
                <a:cs typeface="Arial"/>
              </a:rPr>
              <a:t>make </a:t>
            </a:r>
            <a:r>
              <a:rPr sz="700" spc="-5" dirty="0">
                <a:solidFill>
                  <a:srgbClr val="6C6D70"/>
                </a:solidFill>
                <a:latin typeface="Arial"/>
                <a:cs typeface="Arial"/>
              </a:rPr>
              <a:t>better decisions </a:t>
            </a:r>
            <a:r>
              <a:rPr sz="700" spc="10" dirty="0">
                <a:solidFill>
                  <a:srgbClr val="6C6D70"/>
                </a:solidFill>
                <a:latin typeface="Arial"/>
                <a:cs typeface="Arial"/>
              </a:rPr>
              <a:t>to </a:t>
            </a:r>
            <a:r>
              <a:rPr sz="700" spc="5" dirty="0">
                <a:solidFill>
                  <a:srgbClr val="6C6D70"/>
                </a:solidFill>
                <a:latin typeface="Arial"/>
                <a:cs typeface="Arial"/>
              </a:rPr>
              <a:t>impact</a:t>
            </a:r>
            <a:r>
              <a:rPr sz="700" spc="-140" dirty="0">
                <a:solidFill>
                  <a:srgbClr val="6C6D70"/>
                </a:solidFill>
                <a:latin typeface="Arial"/>
                <a:cs typeface="Arial"/>
              </a:rPr>
              <a:t> </a:t>
            </a:r>
            <a:r>
              <a:rPr sz="700" spc="-5" dirty="0">
                <a:solidFill>
                  <a:srgbClr val="6C6D70"/>
                </a:solidFill>
                <a:latin typeface="Arial"/>
                <a:cs typeface="Arial"/>
              </a:rPr>
              <a:t>the company</a:t>
            </a:r>
            <a:endParaRPr sz="7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150" dirty="0">
              <a:latin typeface="Times New Roman"/>
              <a:cs typeface="Times New Roman"/>
            </a:endParaRPr>
          </a:p>
          <a:p>
            <a:pPr marL="393065" marR="5080" algn="just">
              <a:lnSpc>
                <a:spcPct val="100000"/>
              </a:lnSpc>
            </a:pPr>
            <a:r>
              <a:rPr lang="en-US" sz="700" b="1" spc="-5" dirty="0">
                <a:solidFill>
                  <a:srgbClr val="414042"/>
                </a:solidFill>
                <a:latin typeface="Lucida Sans"/>
                <a:cs typeface="Lucida Sans"/>
              </a:rPr>
              <a:t>BacBon EMIS ERP</a:t>
            </a:r>
            <a:r>
              <a:rPr sz="700" b="1" spc="-30" dirty="0" smtClean="0">
                <a:solidFill>
                  <a:srgbClr val="6C6D70"/>
                </a:solidFill>
                <a:latin typeface="Arial"/>
                <a:cs typeface="Arial"/>
              </a:rPr>
              <a:t>’s </a:t>
            </a:r>
            <a:r>
              <a:rPr sz="700" spc="15" dirty="0">
                <a:solidFill>
                  <a:srgbClr val="6C6D70"/>
                </a:solidFill>
                <a:latin typeface="Arial"/>
                <a:cs typeface="Arial"/>
              </a:rPr>
              <a:t>24/7 </a:t>
            </a:r>
            <a:r>
              <a:rPr sz="700" dirty="0">
                <a:solidFill>
                  <a:srgbClr val="6C6D70"/>
                </a:solidFill>
                <a:latin typeface="Arial"/>
                <a:cs typeface="Arial"/>
              </a:rPr>
              <a:t>support </a:t>
            </a:r>
            <a:r>
              <a:rPr sz="700" spc="-10" dirty="0">
                <a:solidFill>
                  <a:srgbClr val="6C6D70"/>
                </a:solidFill>
                <a:latin typeface="Arial"/>
                <a:cs typeface="Arial"/>
              </a:rPr>
              <a:t>centres </a:t>
            </a:r>
            <a:r>
              <a:rPr sz="700" spc="-15" dirty="0">
                <a:solidFill>
                  <a:srgbClr val="6C6D70"/>
                </a:solidFill>
                <a:latin typeface="Arial"/>
                <a:cs typeface="Arial"/>
              </a:rPr>
              <a:t>are </a:t>
            </a:r>
            <a:r>
              <a:rPr sz="700" spc="-10" dirty="0">
                <a:solidFill>
                  <a:srgbClr val="6C6D70"/>
                </a:solidFill>
                <a:latin typeface="Arial"/>
                <a:cs typeface="Arial"/>
              </a:rPr>
              <a:t>equipped </a:t>
            </a:r>
            <a:r>
              <a:rPr sz="700" spc="10" dirty="0">
                <a:solidFill>
                  <a:srgbClr val="6C6D70"/>
                </a:solidFill>
                <a:latin typeface="Arial"/>
                <a:cs typeface="Arial"/>
              </a:rPr>
              <a:t>with </a:t>
            </a:r>
            <a:r>
              <a:rPr sz="700" dirty="0">
                <a:solidFill>
                  <a:srgbClr val="6C6D70"/>
                </a:solidFill>
                <a:latin typeface="Arial"/>
                <a:cs typeface="Arial"/>
              </a:rPr>
              <a:t>robust support </a:t>
            </a:r>
            <a:r>
              <a:rPr sz="700" spc="-10" dirty="0">
                <a:solidFill>
                  <a:srgbClr val="6C6D70"/>
                </a:solidFill>
                <a:latin typeface="Arial"/>
                <a:cs typeface="Arial"/>
              </a:rPr>
              <a:t>technology and  channels</a:t>
            </a:r>
            <a:r>
              <a:rPr sz="700" spc="-35" dirty="0">
                <a:solidFill>
                  <a:srgbClr val="6C6D70"/>
                </a:solidFill>
                <a:latin typeface="Arial"/>
                <a:cs typeface="Arial"/>
              </a:rPr>
              <a:t> </a:t>
            </a:r>
            <a:r>
              <a:rPr sz="700" spc="10" dirty="0">
                <a:solidFill>
                  <a:srgbClr val="6C6D70"/>
                </a:solidFill>
                <a:latin typeface="Arial"/>
                <a:cs typeface="Arial"/>
              </a:rPr>
              <a:t>with</a:t>
            </a:r>
            <a:r>
              <a:rPr sz="700" spc="-30" dirty="0">
                <a:solidFill>
                  <a:srgbClr val="6C6D70"/>
                </a:solidFill>
                <a:latin typeface="Arial"/>
                <a:cs typeface="Arial"/>
              </a:rPr>
              <a:t> </a:t>
            </a:r>
            <a:r>
              <a:rPr sz="700" spc="-10" dirty="0">
                <a:solidFill>
                  <a:srgbClr val="6C6D70"/>
                </a:solidFill>
                <a:latin typeface="Arial"/>
                <a:cs typeface="Arial"/>
              </a:rPr>
              <a:t>in-depth</a:t>
            </a:r>
            <a:r>
              <a:rPr sz="700" spc="-30" dirty="0">
                <a:solidFill>
                  <a:srgbClr val="6C6D70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6C6D70"/>
                </a:solidFill>
                <a:latin typeface="Arial"/>
                <a:cs typeface="Arial"/>
              </a:rPr>
              <a:t>product</a:t>
            </a:r>
            <a:r>
              <a:rPr sz="700" spc="-35" dirty="0">
                <a:solidFill>
                  <a:srgbClr val="6C6D70"/>
                </a:solidFill>
                <a:latin typeface="Arial"/>
                <a:cs typeface="Arial"/>
              </a:rPr>
              <a:t> </a:t>
            </a:r>
            <a:r>
              <a:rPr sz="700" spc="-10" dirty="0">
                <a:solidFill>
                  <a:srgbClr val="6C6D70"/>
                </a:solidFill>
                <a:latin typeface="Arial"/>
                <a:cs typeface="Arial"/>
              </a:rPr>
              <a:t>knowledgebase</a:t>
            </a:r>
            <a:r>
              <a:rPr sz="700" spc="-30" dirty="0">
                <a:solidFill>
                  <a:srgbClr val="6C6D70"/>
                </a:solidFill>
                <a:latin typeface="Arial"/>
                <a:cs typeface="Arial"/>
              </a:rPr>
              <a:t> </a:t>
            </a:r>
            <a:r>
              <a:rPr sz="700" spc="-10" dirty="0">
                <a:solidFill>
                  <a:srgbClr val="6C6D70"/>
                </a:solidFill>
                <a:latin typeface="Arial"/>
                <a:cs typeface="Arial"/>
              </a:rPr>
              <a:t>and</a:t>
            </a:r>
            <a:r>
              <a:rPr sz="700" spc="-30" dirty="0">
                <a:solidFill>
                  <a:srgbClr val="6C6D70"/>
                </a:solidFill>
                <a:latin typeface="Arial"/>
                <a:cs typeface="Arial"/>
              </a:rPr>
              <a:t> </a:t>
            </a:r>
            <a:r>
              <a:rPr sz="700" spc="-10" dirty="0">
                <a:solidFill>
                  <a:srgbClr val="6C6D70"/>
                </a:solidFill>
                <a:latin typeface="Arial"/>
                <a:cs typeface="Arial"/>
              </a:rPr>
              <a:t>native</a:t>
            </a:r>
            <a:r>
              <a:rPr sz="700" spc="-30" dirty="0">
                <a:solidFill>
                  <a:srgbClr val="6C6D70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6C6D70"/>
                </a:solidFill>
                <a:latin typeface="Arial"/>
                <a:cs typeface="Arial"/>
              </a:rPr>
              <a:t>domain</a:t>
            </a:r>
            <a:r>
              <a:rPr sz="700" spc="-35" dirty="0">
                <a:solidFill>
                  <a:srgbClr val="6C6D70"/>
                </a:solidFill>
                <a:latin typeface="Arial"/>
                <a:cs typeface="Arial"/>
              </a:rPr>
              <a:t> </a:t>
            </a:r>
            <a:r>
              <a:rPr sz="700" spc="-5" dirty="0">
                <a:solidFill>
                  <a:srgbClr val="6C6D70"/>
                </a:solidFill>
                <a:latin typeface="Arial"/>
                <a:cs typeface="Arial"/>
              </a:rPr>
              <a:t>experts</a:t>
            </a:r>
            <a:r>
              <a:rPr sz="700" spc="-30" dirty="0">
                <a:solidFill>
                  <a:srgbClr val="6C6D70"/>
                </a:solidFill>
                <a:latin typeface="Arial"/>
                <a:cs typeface="Arial"/>
              </a:rPr>
              <a:t> </a:t>
            </a:r>
            <a:r>
              <a:rPr sz="700" spc="5" dirty="0">
                <a:solidFill>
                  <a:srgbClr val="6C6D70"/>
                </a:solidFill>
                <a:latin typeface="Arial"/>
                <a:cs typeface="Arial"/>
              </a:rPr>
              <a:t>who</a:t>
            </a:r>
            <a:r>
              <a:rPr sz="700" spc="-30" dirty="0">
                <a:solidFill>
                  <a:srgbClr val="6C6D70"/>
                </a:solidFill>
                <a:latin typeface="Arial"/>
                <a:cs typeface="Arial"/>
              </a:rPr>
              <a:t> </a:t>
            </a:r>
            <a:r>
              <a:rPr sz="700" spc="-15" dirty="0">
                <a:solidFill>
                  <a:srgbClr val="6C6D70"/>
                </a:solidFill>
                <a:latin typeface="Arial"/>
                <a:cs typeface="Arial"/>
              </a:rPr>
              <a:t>are</a:t>
            </a:r>
            <a:r>
              <a:rPr sz="700" spc="-35" dirty="0">
                <a:solidFill>
                  <a:srgbClr val="6C6D70"/>
                </a:solidFill>
                <a:latin typeface="Arial"/>
                <a:cs typeface="Arial"/>
              </a:rPr>
              <a:t> </a:t>
            </a:r>
            <a:r>
              <a:rPr sz="700" spc="-5" dirty="0">
                <a:solidFill>
                  <a:srgbClr val="6C6D70"/>
                </a:solidFill>
                <a:latin typeface="Arial"/>
                <a:cs typeface="Arial"/>
              </a:rPr>
              <a:t>always  </a:t>
            </a:r>
            <a:r>
              <a:rPr sz="700" spc="5" dirty="0">
                <a:solidFill>
                  <a:srgbClr val="6C6D70"/>
                </a:solidFill>
                <a:latin typeface="Arial"/>
                <a:cs typeface="Arial"/>
              </a:rPr>
              <a:t>at </a:t>
            </a:r>
            <a:r>
              <a:rPr sz="700" spc="-5" dirty="0">
                <a:solidFill>
                  <a:srgbClr val="6C6D70"/>
                </a:solidFill>
                <a:latin typeface="Arial"/>
                <a:cs typeface="Arial"/>
              </a:rPr>
              <a:t>customers’ </a:t>
            </a:r>
            <a:r>
              <a:rPr sz="700" spc="-15" dirty="0">
                <a:solidFill>
                  <a:srgbClr val="6C6D70"/>
                </a:solidFill>
                <a:latin typeface="Arial"/>
                <a:cs typeface="Arial"/>
              </a:rPr>
              <a:t>beck </a:t>
            </a:r>
            <a:r>
              <a:rPr sz="700" spc="-10" dirty="0">
                <a:solidFill>
                  <a:srgbClr val="6C6D70"/>
                </a:solidFill>
                <a:latin typeface="Arial"/>
                <a:cs typeface="Arial"/>
              </a:rPr>
              <a:t>and</a:t>
            </a:r>
            <a:r>
              <a:rPr sz="700" spc="-90" dirty="0">
                <a:solidFill>
                  <a:srgbClr val="6C6D70"/>
                </a:solidFill>
                <a:latin typeface="Arial"/>
                <a:cs typeface="Arial"/>
              </a:rPr>
              <a:t> </a:t>
            </a:r>
            <a:r>
              <a:rPr sz="700" spc="-10" dirty="0">
                <a:solidFill>
                  <a:srgbClr val="6C6D70"/>
                </a:solidFill>
                <a:latin typeface="Arial"/>
                <a:cs typeface="Arial"/>
              </a:rPr>
              <a:t>call</a:t>
            </a:r>
            <a:endParaRPr sz="7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050" dirty="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506481" y="3615461"/>
            <a:ext cx="189745" cy="14681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06972" y="4271073"/>
            <a:ext cx="176135" cy="17613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15118" y="5284602"/>
            <a:ext cx="180682" cy="17728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14804" y="5813468"/>
            <a:ext cx="182834" cy="194497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767614" y="3755437"/>
            <a:ext cx="150336" cy="16891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790490" y="4829008"/>
            <a:ext cx="127038" cy="142152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774285" y="5301617"/>
            <a:ext cx="135885" cy="138879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754279" y="5771655"/>
            <a:ext cx="174120" cy="183908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962584" y="4631918"/>
            <a:ext cx="6181923" cy="19315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4477" y="-1"/>
            <a:ext cx="9130030" cy="383069"/>
          </a:xfrm>
          <a:custGeom>
            <a:avLst/>
            <a:gdLst/>
            <a:ahLst/>
            <a:cxnLst/>
            <a:rect l="l" t="t" r="r" b="b"/>
            <a:pathLst>
              <a:path w="9130030" h="161290">
                <a:moveTo>
                  <a:pt x="0" y="161023"/>
                </a:moveTo>
                <a:lnTo>
                  <a:pt x="9129522" y="161023"/>
                </a:lnTo>
                <a:lnTo>
                  <a:pt x="9129522" y="0"/>
                </a:lnTo>
                <a:lnTo>
                  <a:pt x="0" y="0"/>
                </a:lnTo>
                <a:lnTo>
                  <a:pt x="0" y="161023"/>
                </a:lnTo>
                <a:close/>
              </a:path>
            </a:pathLst>
          </a:custGeom>
          <a:solidFill>
            <a:srgbClr val="339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1483" y="510552"/>
            <a:ext cx="207888" cy="21083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782370" y="552715"/>
            <a:ext cx="1210947" cy="152606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en-US" sz="900" spc="-45" dirty="0" smtClean="0">
                <a:solidFill>
                  <a:srgbClr val="00B0F0"/>
                </a:solidFill>
                <a:latin typeface="Tahoma"/>
                <a:cs typeface="Tahoma"/>
              </a:rPr>
              <a:t>Faculty </a:t>
            </a:r>
            <a:r>
              <a:rPr sz="900" spc="-215" dirty="0" smtClean="0">
                <a:solidFill>
                  <a:srgbClr val="00B0F0"/>
                </a:solidFill>
                <a:latin typeface="Tahoma"/>
                <a:cs typeface="Tahoma"/>
              </a:rPr>
              <a:t> </a:t>
            </a:r>
            <a:r>
              <a:rPr sz="900" spc="-70" dirty="0">
                <a:solidFill>
                  <a:srgbClr val="00B0F0"/>
                </a:solidFill>
                <a:latin typeface="Tahoma"/>
                <a:cs typeface="Tahoma"/>
              </a:rPr>
              <a:t>Management</a:t>
            </a:r>
            <a:endParaRPr sz="900" dirty="0">
              <a:solidFill>
                <a:srgbClr val="00B0F0"/>
              </a:solidFill>
              <a:latin typeface="Tahoma"/>
              <a:cs typeface="Tahom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31887" y="841007"/>
            <a:ext cx="1674662" cy="55925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4150" marR="224790" indent="-171450">
              <a:lnSpc>
                <a:spcPct val="1208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Faculty Settings</a:t>
            </a:r>
            <a:r>
              <a:rPr sz="700" spc="-15" dirty="0" smtClean="0">
                <a:solidFill>
                  <a:srgbClr val="221F1F"/>
                </a:solidFill>
                <a:latin typeface="Tahoma"/>
                <a:cs typeface="Tahoma"/>
              </a:rPr>
              <a:t>  </a:t>
            </a:r>
            <a:endParaRPr lang="en-US" sz="700" spc="-15" dirty="0" smtClean="0">
              <a:solidFill>
                <a:srgbClr val="221F1F"/>
              </a:solidFill>
              <a:latin typeface="Tahoma"/>
              <a:cs typeface="Tahoma"/>
            </a:endParaRPr>
          </a:p>
          <a:p>
            <a:pPr marL="184150" marR="224790" indent="-171450">
              <a:lnSpc>
                <a:spcPct val="1208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en-US" sz="700" spc="-15" dirty="0" smtClean="0">
                <a:solidFill>
                  <a:srgbClr val="221F1F"/>
                </a:solidFill>
                <a:latin typeface="Tahoma"/>
                <a:cs typeface="Tahoma"/>
              </a:rPr>
              <a:t>Program Settings</a:t>
            </a:r>
          </a:p>
          <a:p>
            <a:pPr marL="184150" marR="224790" indent="-171450">
              <a:lnSpc>
                <a:spcPct val="1208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en-US" sz="700" spc="-20" dirty="0" smtClean="0">
                <a:solidFill>
                  <a:srgbClr val="221F1F"/>
                </a:solidFill>
                <a:latin typeface="Tahoma"/>
                <a:cs typeface="Tahoma"/>
              </a:rPr>
              <a:t>Department Settings</a:t>
            </a:r>
            <a:endParaRPr sz="700" dirty="0">
              <a:latin typeface="Tahoma"/>
              <a:cs typeface="Tahoma"/>
            </a:endParaRPr>
          </a:p>
          <a:p>
            <a:pPr marL="184150" marR="5080" indent="-171450">
              <a:lnSpc>
                <a:spcPct val="120900"/>
              </a:lnSpc>
              <a:buFont typeface="Wingdings" panose="05000000000000000000" pitchFamily="2" charset="2"/>
              <a:buChar char="q"/>
            </a:pPr>
            <a:r>
              <a:rPr lang="en-US" sz="700" dirty="0" smtClean="0">
                <a:solidFill>
                  <a:srgbClr val="221F1F"/>
                </a:solidFill>
                <a:latin typeface="Tahoma"/>
                <a:cs typeface="Tahoma"/>
              </a:rPr>
              <a:t>Session, Year, Semester </a:t>
            </a:r>
            <a:r>
              <a:rPr lang="en-US" sz="700" spc="-20" dirty="0" smtClean="0">
                <a:solidFill>
                  <a:srgbClr val="221F1F"/>
                </a:solidFill>
                <a:latin typeface="Tahoma"/>
                <a:cs typeface="Tahoma"/>
              </a:rPr>
              <a:t>Settings</a:t>
            </a:r>
            <a:endParaRPr sz="700" dirty="0">
              <a:latin typeface="Tahoma"/>
              <a:cs typeface="Tahoma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15797" y="776224"/>
            <a:ext cx="1312545" cy="0"/>
          </a:xfrm>
          <a:custGeom>
            <a:avLst/>
            <a:gdLst/>
            <a:ahLst/>
            <a:cxnLst/>
            <a:rect l="l" t="t" r="r" b="b"/>
            <a:pathLst>
              <a:path w="1312545">
                <a:moveTo>
                  <a:pt x="0" y="0"/>
                </a:moveTo>
                <a:lnTo>
                  <a:pt x="1312024" y="0"/>
                </a:lnTo>
              </a:path>
            </a:pathLst>
          </a:custGeom>
          <a:ln w="7340">
            <a:solidFill>
              <a:srgbClr val="92939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400095" y="2113871"/>
            <a:ext cx="200748" cy="20206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2400094" y="2437948"/>
            <a:ext cx="1630045" cy="580928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84150" indent="-171450">
              <a:lnSpc>
                <a:spcPct val="100000"/>
              </a:lnSpc>
              <a:spcBef>
                <a:spcPts val="270"/>
              </a:spcBef>
              <a:buFont typeface="Wingdings" panose="05000000000000000000" pitchFamily="2" charset="2"/>
              <a:buChar char="q"/>
            </a:pP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Class wise attendance registry</a:t>
            </a:r>
          </a:p>
          <a:p>
            <a:pPr marL="184150" indent="-171450">
              <a:lnSpc>
                <a:spcPct val="100000"/>
              </a:lnSpc>
              <a:spcBef>
                <a:spcPts val="270"/>
              </a:spcBef>
              <a:buFont typeface="Wingdings" panose="05000000000000000000" pitchFamily="2" charset="2"/>
              <a:buChar char="q"/>
            </a:pP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Excel sheet bulk attendance entry</a:t>
            </a:r>
          </a:p>
          <a:p>
            <a:pPr marL="184150" indent="-171450">
              <a:lnSpc>
                <a:spcPct val="100000"/>
              </a:lnSpc>
              <a:spcBef>
                <a:spcPts val="270"/>
              </a:spcBef>
              <a:buFont typeface="Wingdings" panose="05000000000000000000" pitchFamily="2" charset="2"/>
              <a:buChar char="q"/>
            </a:pP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Student wise attendance report</a:t>
            </a:r>
          </a:p>
          <a:p>
            <a:pPr marL="184150" indent="-171450">
              <a:lnSpc>
                <a:spcPct val="100000"/>
              </a:lnSpc>
              <a:spcBef>
                <a:spcPts val="270"/>
              </a:spcBef>
              <a:buFont typeface="Wingdings" panose="05000000000000000000" pitchFamily="2" charset="2"/>
              <a:buChar char="q"/>
            </a:pP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Class wise attendance report</a:t>
            </a:r>
            <a:endParaRPr sz="700" dirty="0">
              <a:latin typeface="Tahoma"/>
              <a:cs typeface="Tahoma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4613300" y="510210"/>
            <a:ext cx="273817" cy="27534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4627486" y="803053"/>
            <a:ext cx="1523365" cy="0"/>
          </a:xfrm>
          <a:custGeom>
            <a:avLst/>
            <a:gdLst/>
            <a:ahLst/>
            <a:cxnLst/>
            <a:rect l="l" t="t" r="r" b="b"/>
            <a:pathLst>
              <a:path w="1523364">
                <a:moveTo>
                  <a:pt x="0" y="0"/>
                </a:moveTo>
                <a:lnTo>
                  <a:pt x="1523225" y="0"/>
                </a:lnTo>
              </a:path>
            </a:pathLst>
          </a:custGeom>
          <a:ln w="5092">
            <a:solidFill>
              <a:srgbClr val="92939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4930228" y="544119"/>
            <a:ext cx="1209675" cy="15837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950" spc="-60" dirty="0" smtClean="0">
                <a:solidFill>
                  <a:srgbClr val="009EE1"/>
                </a:solidFill>
                <a:latin typeface="Tahoma"/>
                <a:cs typeface="Tahoma"/>
              </a:rPr>
              <a:t>Student Management</a:t>
            </a:r>
            <a:endParaRPr sz="950" dirty="0">
              <a:latin typeface="Tahoma"/>
              <a:cs typeface="Tahoma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4613300" y="909523"/>
            <a:ext cx="2317788" cy="88357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84150" marR="624840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spc="10" dirty="0" smtClean="0">
                <a:solidFill>
                  <a:srgbClr val="221F1F"/>
                </a:solidFill>
                <a:latin typeface="Tahoma"/>
                <a:cs typeface="Tahoma"/>
              </a:rPr>
              <a:t>Student registration</a:t>
            </a:r>
          </a:p>
          <a:p>
            <a:pPr marL="184150" marR="624840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spc="10" dirty="0" smtClean="0">
                <a:solidFill>
                  <a:srgbClr val="221F1F"/>
                </a:solidFill>
                <a:latin typeface="Tahoma"/>
                <a:cs typeface="Tahoma"/>
              </a:rPr>
              <a:t>Student details, contact, blood group</a:t>
            </a:r>
          </a:p>
          <a:p>
            <a:pPr marL="184150" marR="624840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spc="10" dirty="0" smtClean="0">
                <a:solidFill>
                  <a:srgbClr val="221F1F"/>
                </a:solidFill>
                <a:latin typeface="Tahoma"/>
                <a:cs typeface="Tahoma"/>
              </a:rPr>
              <a:t>Student profile updated</a:t>
            </a:r>
          </a:p>
          <a:p>
            <a:pPr marL="184150" marR="624840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spc="10" dirty="0" smtClean="0">
                <a:solidFill>
                  <a:srgbClr val="221F1F"/>
                </a:solidFill>
                <a:latin typeface="Tahoma"/>
                <a:cs typeface="Tahoma"/>
              </a:rPr>
              <a:t>Student session wise reports </a:t>
            </a:r>
          </a:p>
          <a:p>
            <a:pPr marL="184150" marR="624840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spc="10" dirty="0" smtClean="0">
                <a:solidFill>
                  <a:srgbClr val="221F1F"/>
                </a:solidFill>
                <a:latin typeface="Tahoma"/>
                <a:cs typeface="Tahoma"/>
              </a:rPr>
              <a:t>Student year wise reports</a:t>
            </a:r>
          </a:p>
          <a:p>
            <a:pPr marL="184150" marR="624840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spc="10" dirty="0" smtClean="0">
                <a:solidFill>
                  <a:srgbClr val="221F1F"/>
                </a:solidFill>
                <a:latin typeface="Tahoma"/>
                <a:cs typeface="Tahoma"/>
              </a:rPr>
              <a:t>Student image upload</a:t>
            </a:r>
            <a:endParaRPr sz="700" dirty="0">
              <a:latin typeface="Tahoma"/>
              <a:cs typeface="Tahoma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512009" y="1711183"/>
            <a:ext cx="269943" cy="23837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543305" y="2018561"/>
            <a:ext cx="1293495" cy="0"/>
          </a:xfrm>
          <a:custGeom>
            <a:avLst/>
            <a:gdLst/>
            <a:ahLst/>
            <a:cxnLst/>
            <a:rect l="l" t="t" r="r" b="b"/>
            <a:pathLst>
              <a:path w="1293495">
                <a:moveTo>
                  <a:pt x="0" y="0"/>
                </a:moveTo>
                <a:lnTo>
                  <a:pt x="1293482" y="0"/>
                </a:lnTo>
              </a:path>
            </a:pathLst>
          </a:custGeom>
          <a:ln w="9626">
            <a:solidFill>
              <a:srgbClr val="92939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 txBox="1"/>
          <p:nvPr/>
        </p:nvSpPr>
        <p:spPr>
          <a:xfrm>
            <a:off x="792751" y="1667216"/>
            <a:ext cx="1027430" cy="15837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lang="en-US" sz="950" spc="-70" dirty="0" smtClean="0">
                <a:solidFill>
                  <a:srgbClr val="009EE1"/>
                </a:solidFill>
                <a:latin typeface="Tahoma"/>
                <a:cs typeface="Tahoma"/>
              </a:rPr>
              <a:t>Course Management</a:t>
            </a:r>
            <a:endParaRPr sz="950" dirty="0">
              <a:latin typeface="Tahoma"/>
              <a:cs typeface="Tahoma"/>
            </a:endParaRPr>
          </a:p>
        </p:txBody>
      </p:sp>
      <p:sp>
        <p:nvSpPr>
          <p:cNvPr id="76" name="object 76"/>
          <p:cNvSpPr/>
          <p:nvPr/>
        </p:nvSpPr>
        <p:spPr>
          <a:xfrm>
            <a:off x="6875818" y="512737"/>
            <a:ext cx="253022" cy="21744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6863638" y="776148"/>
            <a:ext cx="1638935" cy="0"/>
          </a:xfrm>
          <a:custGeom>
            <a:avLst/>
            <a:gdLst/>
            <a:ahLst/>
            <a:cxnLst/>
            <a:rect l="l" t="t" r="r" b="b"/>
            <a:pathLst>
              <a:path w="1638934">
                <a:moveTo>
                  <a:pt x="0" y="0"/>
                </a:moveTo>
                <a:lnTo>
                  <a:pt x="1638414" y="0"/>
                </a:lnTo>
              </a:path>
            </a:pathLst>
          </a:custGeom>
          <a:ln w="7340">
            <a:solidFill>
              <a:srgbClr val="92939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 txBox="1"/>
          <p:nvPr/>
        </p:nvSpPr>
        <p:spPr>
          <a:xfrm>
            <a:off x="7145121" y="517220"/>
            <a:ext cx="1285240" cy="15837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950" spc="-70" dirty="0" smtClean="0">
                <a:solidFill>
                  <a:srgbClr val="1F80C3"/>
                </a:solidFill>
                <a:latin typeface="Tahoma"/>
                <a:cs typeface="Tahoma"/>
              </a:rPr>
              <a:t>Exam Management</a:t>
            </a:r>
            <a:endParaRPr sz="950" dirty="0">
              <a:latin typeface="Tahoma"/>
              <a:cs typeface="Tahoma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6859993" y="875346"/>
            <a:ext cx="2207807" cy="1717137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84150" marR="5080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dirty="0" smtClean="0">
                <a:solidFill>
                  <a:srgbClr val="221F1F"/>
                </a:solidFill>
                <a:latin typeface="Tahoma"/>
                <a:cs typeface="Tahoma"/>
              </a:rPr>
              <a:t>Exam </a:t>
            </a:r>
            <a:r>
              <a:rPr lang="en-US" sz="700" dirty="0">
                <a:solidFill>
                  <a:srgbClr val="221F1F"/>
                </a:solidFill>
                <a:latin typeface="Tahoma"/>
                <a:cs typeface="Tahoma"/>
              </a:rPr>
              <a:t>settings for National College which include grading policy, exam type, exam, exam-course </a:t>
            </a:r>
            <a:endParaRPr lang="en-US" sz="700" dirty="0" smtClean="0">
              <a:solidFill>
                <a:srgbClr val="221F1F"/>
              </a:solidFill>
              <a:latin typeface="Tahoma"/>
              <a:cs typeface="Tahoma"/>
            </a:endParaRPr>
          </a:p>
          <a:p>
            <a:pPr marL="184150" marR="5080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dirty="0" smtClean="0">
                <a:solidFill>
                  <a:srgbClr val="221F1F"/>
                </a:solidFill>
                <a:latin typeface="Tahoma"/>
                <a:cs typeface="Tahoma"/>
              </a:rPr>
              <a:t>Marks </a:t>
            </a:r>
            <a:r>
              <a:rPr lang="en-US" sz="700" dirty="0">
                <a:solidFill>
                  <a:srgbClr val="221F1F"/>
                </a:solidFill>
                <a:latin typeface="Tahoma"/>
                <a:cs typeface="Tahoma"/>
              </a:rPr>
              <a:t>entry for exams, session/semester and publications. </a:t>
            </a:r>
          </a:p>
          <a:p>
            <a:pPr marL="184150" marR="5080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dirty="0" smtClean="0">
                <a:solidFill>
                  <a:srgbClr val="221F1F"/>
                </a:solidFill>
                <a:latin typeface="Tahoma"/>
                <a:cs typeface="Tahoma"/>
              </a:rPr>
              <a:t>Year </a:t>
            </a:r>
            <a:r>
              <a:rPr lang="en-US" sz="700" dirty="0">
                <a:solidFill>
                  <a:srgbClr val="221F1F"/>
                </a:solidFill>
                <a:latin typeface="Tahoma"/>
                <a:cs typeface="Tahoma"/>
              </a:rPr>
              <a:t>wise / Course wise academic result processing. </a:t>
            </a:r>
          </a:p>
          <a:p>
            <a:pPr marL="184150" marR="5080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dirty="0" smtClean="0">
                <a:solidFill>
                  <a:srgbClr val="221F1F"/>
                </a:solidFill>
                <a:latin typeface="Tahoma"/>
                <a:cs typeface="Tahoma"/>
              </a:rPr>
              <a:t>Automatic </a:t>
            </a:r>
            <a:r>
              <a:rPr lang="en-US" sz="700" dirty="0">
                <a:solidFill>
                  <a:srgbClr val="221F1F"/>
                </a:solidFill>
                <a:latin typeface="Tahoma"/>
                <a:cs typeface="Tahoma"/>
              </a:rPr>
              <a:t>Result analysis of student and report generation </a:t>
            </a:r>
          </a:p>
          <a:p>
            <a:pPr marL="184150" marR="5080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dirty="0" smtClean="0">
                <a:solidFill>
                  <a:srgbClr val="221F1F"/>
                </a:solidFill>
                <a:latin typeface="Tahoma"/>
                <a:cs typeface="Tahoma"/>
              </a:rPr>
              <a:t>Generate </a:t>
            </a:r>
            <a:r>
              <a:rPr lang="en-US" sz="700" dirty="0">
                <a:solidFill>
                  <a:srgbClr val="221F1F"/>
                </a:solidFill>
                <a:latin typeface="Tahoma"/>
                <a:cs typeface="Tahoma"/>
              </a:rPr>
              <a:t>mark sheet/ grade card </a:t>
            </a:r>
          </a:p>
          <a:p>
            <a:pPr marL="184150" marR="5080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dirty="0" smtClean="0">
                <a:solidFill>
                  <a:srgbClr val="221F1F"/>
                </a:solidFill>
                <a:latin typeface="Tahoma"/>
                <a:cs typeface="Tahoma"/>
              </a:rPr>
              <a:t>Facility </a:t>
            </a:r>
            <a:r>
              <a:rPr lang="en-US" sz="700" dirty="0">
                <a:solidFill>
                  <a:srgbClr val="221F1F"/>
                </a:solidFill>
                <a:latin typeface="Tahoma"/>
                <a:cs typeface="Tahoma"/>
              </a:rPr>
              <a:t>of certificate printing </a:t>
            </a:r>
          </a:p>
          <a:p>
            <a:pPr marL="184150" marR="5080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dirty="0" smtClean="0">
                <a:solidFill>
                  <a:srgbClr val="221F1F"/>
                </a:solidFill>
                <a:latin typeface="Tahoma"/>
                <a:cs typeface="Tahoma"/>
              </a:rPr>
              <a:t>SMS </a:t>
            </a:r>
            <a:r>
              <a:rPr lang="en-US" sz="700" dirty="0">
                <a:solidFill>
                  <a:srgbClr val="221F1F"/>
                </a:solidFill>
                <a:latin typeface="Tahoma"/>
                <a:cs typeface="Tahoma"/>
              </a:rPr>
              <a:t>notification to parents when necessary. </a:t>
            </a:r>
          </a:p>
          <a:p>
            <a:pPr marL="184150" marR="5080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dirty="0" smtClean="0">
                <a:solidFill>
                  <a:srgbClr val="221F1F"/>
                </a:solidFill>
                <a:latin typeface="Tahoma"/>
                <a:cs typeface="Tahoma"/>
              </a:rPr>
              <a:t>Generate </a:t>
            </a:r>
            <a:r>
              <a:rPr lang="en-US" sz="700" dirty="0">
                <a:solidFill>
                  <a:srgbClr val="221F1F"/>
                </a:solidFill>
                <a:latin typeface="Tahoma"/>
                <a:cs typeface="Tahoma"/>
              </a:rPr>
              <a:t>performance record.</a:t>
            </a:r>
            <a:endParaRPr sz="700" dirty="0">
              <a:latin typeface="Tahoma"/>
              <a:cs typeface="Tahoma"/>
            </a:endParaRPr>
          </a:p>
        </p:txBody>
      </p:sp>
      <p:sp>
        <p:nvSpPr>
          <p:cNvPr id="91" name="object 91"/>
          <p:cNvSpPr/>
          <p:nvPr/>
        </p:nvSpPr>
        <p:spPr>
          <a:xfrm>
            <a:off x="488818" y="2965961"/>
            <a:ext cx="209105" cy="19814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479890" y="3214982"/>
            <a:ext cx="1171575" cy="0"/>
          </a:xfrm>
          <a:custGeom>
            <a:avLst/>
            <a:gdLst/>
            <a:ahLst/>
            <a:cxnLst/>
            <a:rect l="l" t="t" r="r" b="b"/>
            <a:pathLst>
              <a:path w="1171575">
                <a:moveTo>
                  <a:pt x="0" y="0"/>
                </a:moveTo>
                <a:lnTo>
                  <a:pt x="1171282" y="0"/>
                </a:lnTo>
              </a:path>
            </a:pathLst>
          </a:custGeom>
          <a:ln w="7340">
            <a:solidFill>
              <a:srgbClr val="92939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 txBox="1"/>
          <p:nvPr/>
        </p:nvSpPr>
        <p:spPr>
          <a:xfrm>
            <a:off x="748697" y="2981468"/>
            <a:ext cx="1370139" cy="15837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950" spc="-75" dirty="0" smtClean="0">
                <a:solidFill>
                  <a:srgbClr val="009EE1"/>
                </a:solidFill>
                <a:latin typeface="Tahoma"/>
                <a:cs typeface="Tahoma"/>
              </a:rPr>
              <a:t>Tuition Fees Management</a:t>
            </a:r>
            <a:endParaRPr sz="950" dirty="0">
              <a:latin typeface="Tahoma"/>
              <a:cs typeface="Tahoma"/>
            </a:endParaRPr>
          </a:p>
        </p:txBody>
      </p:sp>
      <p:sp>
        <p:nvSpPr>
          <p:cNvPr id="94" name="object 94"/>
          <p:cNvSpPr txBox="1"/>
          <p:nvPr/>
        </p:nvSpPr>
        <p:spPr>
          <a:xfrm>
            <a:off x="531948" y="3244237"/>
            <a:ext cx="2217120" cy="877163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184150" indent="-171450">
              <a:lnSpc>
                <a:spcPct val="100000"/>
              </a:lnSpc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700" spc="-20" dirty="0" smtClean="0">
                <a:solidFill>
                  <a:srgbClr val="221F1F"/>
                </a:solidFill>
                <a:latin typeface="Tahoma"/>
                <a:cs typeface="Tahoma"/>
              </a:rPr>
              <a:t>Fees </a:t>
            </a:r>
            <a:r>
              <a:rPr lang="en-US" sz="700" spc="-20" dirty="0">
                <a:solidFill>
                  <a:srgbClr val="221F1F"/>
                </a:solidFill>
                <a:latin typeface="Tahoma"/>
                <a:cs typeface="Tahoma"/>
              </a:rPr>
              <a:t>settings for National College </a:t>
            </a:r>
          </a:p>
          <a:p>
            <a:pPr marL="184150" indent="-171450">
              <a:lnSpc>
                <a:spcPct val="100000"/>
              </a:lnSpc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700" spc="-20" dirty="0" smtClean="0">
                <a:solidFill>
                  <a:srgbClr val="221F1F"/>
                </a:solidFill>
                <a:latin typeface="Tahoma"/>
                <a:cs typeface="Tahoma"/>
              </a:rPr>
              <a:t>Fees </a:t>
            </a:r>
            <a:r>
              <a:rPr lang="en-US" sz="700" spc="-20" dirty="0">
                <a:solidFill>
                  <a:srgbClr val="221F1F"/>
                </a:solidFill>
                <a:latin typeface="Tahoma"/>
                <a:cs typeface="Tahoma"/>
              </a:rPr>
              <a:t>head, fees child, fees association </a:t>
            </a:r>
          </a:p>
          <a:p>
            <a:pPr marL="184150" indent="-171450">
              <a:lnSpc>
                <a:spcPct val="100000"/>
              </a:lnSpc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700" spc="-20" dirty="0" smtClean="0">
                <a:solidFill>
                  <a:srgbClr val="221F1F"/>
                </a:solidFill>
                <a:latin typeface="Tahoma"/>
                <a:cs typeface="Tahoma"/>
              </a:rPr>
              <a:t>Students</a:t>
            </a:r>
            <a:r>
              <a:rPr lang="en-US" sz="700" spc="-20" dirty="0">
                <a:solidFill>
                  <a:srgbClr val="221F1F"/>
                </a:solidFill>
                <a:latin typeface="Tahoma"/>
                <a:cs typeface="Tahoma"/>
              </a:rPr>
              <a:t>’ fees collection and </a:t>
            </a:r>
            <a:r>
              <a:rPr lang="en-US" sz="700" spc="-20" dirty="0" smtClean="0">
                <a:solidFill>
                  <a:srgbClr val="221F1F"/>
                </a:solidFill>
                <a:latin typeface="Tahoma"/>
                <a:cs typeface="Tahoma"/>
              </a:rPr>
              <a:t>history.</a:t>
            </a:r>
          </a:p>
          <a:p>
            <a:pPr marL="184150" indent="-171450">
              <a:lnSpc>
                <a:spcPct val="100000"/>
              </a:lnSpc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700" spc="-20" dirty="0" smtClean="0">
                <a:solidFill>
                  <a:srgbClr val="221F1F"/>
                </a:solidFill>
                <a:latin typeface="Tahoma"/>
                <a:cs typeface="Tahoma"/>
              </a:rPr>
              <a:t>Fees </a:t>
            </a:r>
            <a:r>
              <a:rPr lang="en-US" sz="700" spc="-20" dirty="0">
                <a:solidFill>
                  <a:srgbClr val="221F1F"/>
                </a:solidFill>
                <a:latin typeface="Tahoma"/>
                <a:cs typeface="Tahoma"/>
              </a:rPr>
              <a:t>payment confirmation </a:t>
            </a:r>
            <a:r>
              <a:rPr lang="en-US" sz="700" spc="-20" dirty="0" smtClean="0">
                <a:solidFill>
                  <a:srgbClr val="221F1F"/>
                </a:solidFill>
                <a:latin typeface="Tahoma"/>
                <a:cs typeface="Tahoma"/>
              </a:rPr>
              <a:t>receipts.</a:t>
            </a:r>
          </a:p>
          <a:p>
            <a:pPr marL="184150" indent="-171450">
              <a:lnSpc>
                <a:spcPct val="100000"/>
              </a:lnSpc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700" spc="-20" dirty="0" smtClean="0">
                <a:solidFill>
                  <a:srgbClr val="221F1F"/>
                </a:solidFill>
                <a:latin typeface="Tahoma"/>
                <a:cs typeface="Tahoma"/>
              </a:rPr>
              <a:t>Collect </a:t>
            </a:r>
            <a:r>
              <a:rPr lang="en-US" sz="700" spc="-20" dirty="0">
                <a:solidFill>
                  <a:srgbClr val="221F1F"/>
                </a:solidFill>
                <a:latin typeface="Tahoma"/>
                <a:cs typeface="Tahoma"/>
              </a:rPr>
              <a:t>fees in advance option is </a:t>
            </a:r>
            <a:r>
              <a:rPr lang="en-US" sz="700" spc="-20" dirty="0" smtClean="0">
                <a:solidFill>
                  <a:srgbClr val="221F1F"/>
                </a:solidFill>
                <a:latin typeface="Tahoma"/>
                <a:cs typeface="Tahoma"/>
              </a:rPr>
              <a:t>necessary.</a:t>
            </a:r>
          </a:p>
          <a:p>
            <a:pPr marL="184150" indent="-171450">
              <a:lnSpc>
                <a:spcPct val="100000"/>
              </a:lnSpc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700" spc="-20" dirty="0" smtClean="0">
                <a:solidFill>
                  <a:srgbClr val="221F1F"/>
                </a:solidFill>
                <a:latin typeface="Tahoma"/>
                <a:cs typeface="Tahoma"/>
              </a:rPr>
              <a:t>Generate </a:t>
            </a:r>
            <a:r>
              <a:rPr lang="en-US" sz="700" spc="-20" dirty="0">
                <a:solidFill>
                  <a:srgbClr val="221F1F"/>
                </a:solidFill>
                <a:latin typeface="Tahoma"/>
                <a:cs typeface="Tahoma"/>
              </a:rPr>
              <a:t>student-wise fees report in real time.</a:t>
            </a:r>
            <a:endParaRPr sz="700" dirty="0">
              <a:latin typeface="Tahoma"/>
              <a:cs typeface="Tahoma"/>
            </a:endParaRPr>
          </a:p>
        </p:txBody>
      </p:sp>
      <p:sp>
        <p:nvSpPr>
          <p:cNvPr id="95" name="object 95"/>
          <p:cNvSpPr/>
          <p:nvPr/>
        </p:nvSpPr>
        <p:spPr>
          <a:xfrm>
            <a:off x="2400096" y="514807"/>
            <a:ext cx="227431" cy="228993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 txBox="1"/>
          <p:nvPr/>
        </p:nvSpPr>
        <p:spPr>
          <a:xfrm>
            <a:off x="2649804" y="575956"/>
            <a:ext cx="1841898" cy="152606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en-US" sz="900" spc="-30" dirty="0" smtClean="0">
                <a:solidFill>
                  <a:srgbClr val="009EE1"/>
                </a:solidFill>
                <a:latin typeface="Tahoma"/>
                <a:cs typeface="Tahoma"/>
              </a:rPr>
              <a:t>Enrolment / Admission Management</a:t>
            </a:r>
            <a:endParaRPr sz="900" dirty="0">
              <a:latin typeface="Tahoma"/>
              <a:cs typeface="Tahoma"/>
            </a:endParaRPr>
          </a:p>
        </p:txBody>
      </p:sp>
      <p:sp>
        <p:nvSpPr>
          <p:cNvPr id="109" name="object 109"/>
          <p:cNvSpPr txBox="1"/>
          <p:nvPr/>
        </p:nvSpPr>
        <p:spPr>
          <a:xfrm>
            <a:off x="2400095" y="2158208"/>
            <a:ext cx="1630045" cy="142347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04165">
              <a:lnSpc>
                <a:spcPts val="1035"/>
              </a:lnSpc>
              <a:spcBef>
                <a:spcPts val="110"/>
              </a:spcBef>
            </a:pPr>
            <a:r>
              <a:rPr lang="en-US" sz="900" spc="-55" dirty="0" smtClean="0">
                <a:solidFill>
                  <a:srgbClr val="009EE1"/>
                </a:solidFill>
                <a:latin typeface="Tahoma"/>
                <a:cs typeface="Tahoma"/>
              </a:rPr>
              <a:t>Attendance Management</a:t>
            </a:r>
            <a:endParaRPr sz="700" dirty="0">
              <a:latin typeface="Tahoma"/>
              <a:cs typeface="Tahoma"/>
            </a:endParaRPr>
          </a:p>
        </p:txBody>
      </p:sp>
      <p:sp>
        <p:nvSpPr>
          <p:cNvPr id="110" name="object 110"/>
          <p:cNvSpPr txBox="1"/>
          <p:nvPr/>
        </p:nvSpPr>
        <p:spPr>
          <a:xfrm>
            <a:off x="2367004" y="857171"/>
            <a:ext cx="2124697" cy="950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4150" marR="791845" indent="-171450">
              <a:lnSpc>
                <a:spcPct val="1209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en-US" sz="700" spc="5" dirty="0" smtClean="0">
                <a:solidFill>
                  <a:srgbClr val="221F1F"/>
                </a:solidFill>
                <a:latin typeface="Tahoma"/>
                <a:cs typeface="Tahoma"/>
              </a:rPr>
              <a:t>Paperless student admission</a:t>
            </a:r>
          </a:p>
          <a:p>
            <a:pPr marL="184150" marR="791845" indent="-171450">
              <a:lnSpc>
                <a:spcPct val="1209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en-US" sz="700" spc="5" dirty="0" smtClean="0">
                <a:solidFill>
                  <a:srgbClr val="221F1F"/>
                </a:solidFill>
                <a:latin typeface="Tahoma"/>
                <a:cs typeface="Tahoma"/>
              </a:rPr>
              <a:t>Year wise student enrolment</a:t>
            </a:r>
          </a:p>
          <a:p>
            <a:pPr marL="184150" marR="791845" indent="-171450">
              <a:lnSpc>
                <a:spcPct val="1209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en-US" sz="700" spc="5" dirty="0" smtClean="0">
                <a:solidFill>
                  <a:srgbClr val="221F1F"/>
                </a:solidFill>
                <a:latin typeface="Tahoma"/>
                <a:cs typeface="Tahoma"/>
              </a:rPr>
              <a:t>Automatic allotment of batches and subjects</a:t>
            </a:r>
            <a:endParaRPr sz="700" dirty="0">
              <a:latin typeface="Tahoma"/>
              <a:cs typeface="Tahoma"/>
            </a:endParaRPr>
          </a:p>
          <a:p>
            <a:pPr marL="184150" marR="488950" indent="-171450">
              <a:lnSpc>
                <a:spcPct val="120900"/>
              </a:lnSpc>
              <a:buFont typeface="Wingdings" panose="05000000000000000000" pitchFamily="2" charset="2"/>
              <a:buChar char="q"/>
            </a:pP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Customize admission form according to institution’s need</a:t>
            </a:r>
          </a:p>
          <a:p>
            <a:pPr marL="184150" marR="488950" indent="-171450">
              <a:lnSpc>
                <a:spcPct val="120900"/>
              </a:lnSpc>
              <a:buFont typeface="Wingdings" panose="05000000000000000000" pitchFamily="2" charset="2"/>
              <a:buChar char="q"/>
            </a:pP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Bulk registration option</a:t>
            </a:r>
            <a:endParaRPr sz="700" dirty="0">
              <a:latin typeface="Tahoma"/>
              <a:cs typeface="Tahoma"/>
            </a:endParaRPr>
          </a:p>
        </p:txBody>
      </p:sp>
      <p:sp>
        <p:nvSpPr>
          <p:cNvPr id="111" name="object 111"/>
          <p:cNvSpPr/>
          <p:nvPr/>
        </p:nvSpPr>
        <p:spPr>
          <a:xfrm>
            <a:off x="2370543" y="812171"/>
            <a:ext cx="1726564" cy="0"/>
          </a:xfrm>
          <a:custGeom>
            <a:avLst/>
            <a:gdLst/>
            <a:ahLst/>
            <a:cxnLst/>
            <a:rect l="l" t="t" r="r" b="b"/>
            <a:pathLst>
              <a:path w="1726564">
                <a:moveTo>
                  <a:pt x="0" y="0"/>
                </a:moveTo>
                <a:lnTo>
                  <a:pt x="1726095" y="0"/>
                </a:lnTo>
              </a:path>
            </a:pathLst>
          </a:custGeom>
          <a:ln w="9664">
            <a:solidFill>
              <a:srgbClr val="92939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4616933" y="2092618"/>
            <a:ext cx="259072" cy="21276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 txBox="1"/>
          <p:nvPr/>
        </p:nvSpPr>
        <p:spPr>
          <a:xfrm>
            <a:off x="4613300" y="2076718"/>
            <a:ext cx="2317788" cy="321882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319405">
              <a:lnSpc>
                <a:spcPct val="100000"/>
              </a:lnSpc>
              <a:spcBef>
                <a:spcPts val="229"/>
              </a:spcBef>
            </a:pPr>
            <a:r>
              <a:rPr lang="en-US" sz="950" spc="-65" dirty="0" smtClean="0">
                <a:solidFill>
                  <a:srgbClr val="009EE1"/>
                </a:solidFill>
                <a:latin typeface="Tahoma"/>
                <a:cs typeface="Tahoma"/>
              </a:rPr>
              <a:t>Class Routine, Exam, Scheduling Management</a:t>
            </a:r>
            <a:endParaRPr sz="700" dirty="0">
              <a:latin typeface="Tahoma"/>
              <a:cs typeface="Tahoma"/>
            </a:endParaRPr>
          </a:p>
        </p:txBody>
      </p:sp>
      <p:sp>
        <p:nvSpPr>
          <p:cNvPr id="132" name="object 132"/>
          <p:cNvSpPr txBox="1"/>
          <p:nvPr/>
        </p:nvSpPr>
        <p:spPr>
          <a:xfrm>
            <a:off x="4748301" y="2464501"/>
            <a:ext cx="1881099" cy="73609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84150" marR="5080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dirty="0" smtClean="0">
                <a:solidFill>
                  <a:srgbClr val="221F1F"/>
                </a:solidFill>
                <a:latin typeface="Tahoma"/>
                <a:cs typeface="Tahoma"/>
              </a:rPr>
              <a:t>Class routine settings</a:t>
            </a:r>
          </a:p>
          <a:p>
            <a:pPr marL="184150" marR="5080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dirty="0" smtClean="0">
                <a:solidFill>
                  <a:srgbClr val="221F1F"/>
                </a:solidFill>
                <a:latin typeface="Tahoma"/>
                <a:cs typeface="Tahoma"/>
              </a:rPr>
              <a:t>Exam scheduling setups</a:t>
            </a:r>
          </a:p>
          <a:p>
            <a:pPr marL="184150" marR="5080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dirty="0" smtClean="0">
                <a:solidFill>
                  <a:srgbClr val="221F1F"/>
                </a:solidFill>
                <a:latin typeface="Tahoma"/>
                <a:cs typeface="Tahoma"/>
              </a:rPr>
              <a:t>Publishing on portal for global access</a:t>
            </a:r>
          </a:p>
          <a:p>
            <a:pPr marL="184150" marR="5080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dirty="0" smtClean="0">
                <a:solidFill>
                  <a:srgbClr val="221F1F"/>
                </a:solidFill>
                <a:latin typeface="Tahoma"/>
                <a:cs typeface="Tahoma"/>
              </a:rPr>
              <a:t>Customize routine</a:t>
            </a:r>
          </a:p>
          <a:p>
            <a:pPr marL="184150" marR="5080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dirty="0" smtClean="0">
                <a:solidFill>
                  <a:srgbClr val="221F1F"/>
                </a:solidFill>
                <a:latin typeface="Tahoma"/>
                <a:cs typeface="Tahoma"/>
              </a:rPr>
              <a:t>Customize Scheduling and exam schedules</a:t>
            </a:r>
            <a:endParaRPr sz="700" dirty="0">
              <a:latin typeface="Tahoma"/>
              <a:cs typeface="Tahoma"/>
            </a:endParaRPr>
          </a:p>
        </p:txBody>
      </p:sp>
      <p:sp>
        <p:nvSpPr>
          <p:cNvPr id="134" name="object 4"/>
          <p:cNvSpPr txBox="1">
            <a:spLocks/>
          </p:cNvSpPr>
          <p:nvPr/>
        </p:nvSpPr>
        <p:spPr>
          <a:xfrm>
            <a:off x="444018" y="-39505"/>
            <a:ext cx="4975860" cy="412291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ts val="3060"/>
              </a:lnSpc>
              <a:spcBef>
                <a:spcPts val="114"/>
              </a:spcBef>
            </a:pPr>
            <a:r>
              <a:rPr lang="en-US" sz="2600" kern="0" spc="-145" dirty="0" smtClean="0">
                <a:solidFill>
                  <a:schemeClr val="bg1"/>
                </a:solidFill>
              </a:rPr>
              <a:t>EMIS – 20 Major modules and its features</a:t>
            </a:r>
            <a:endParaRPr lang="en-US" sz="2600" kern="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39" name="object 18"/>
          <p:cNvSpPr txBox="1"/>
          <p:nvPr/>
        </p:nvSpPr>
        <p:spPr>
          <a:xfrm>
            <a:off x="531886" y="2107005"/>
            <a:ext cx="1868209" cy="58926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4150" marR="334645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spc="5" dirty="0">
                <a:solidFill>
                  <a:srgbClr val="221F1F"/>
                </a:solidFill>
                <a:latin typeface="Tahoma"/>
                <a:cs typeface="Tahoma"/>
              </a:rPr>
              <a:t>Syllabus, subjects management</a:t>
            </a:r>
          </a:p>
          <a:p>
            <a:pPr marL="184150" marR="334645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spc="5" dirty="0">
                <a:solidFill>
                  <a:srgbClr val="221F1F"/>
                </a:solidFill>
                <a:latin typeface="Tahoma"/>
                <a:cs typeface="Tahoma"/>
              </a:rPr>
              <a:t>Batch management</a:t>
            </a:r>
          </a:p>
          <a:p>
            <a:pPr marL="184150" marR="334645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spc="5" dirty="0">
                <a:solidFill>
                  <a:srgbClr val="221F1F"/>
                </a:solidFill>
                <a:latin typeface="Tahoma"/>
                <a:cs typeface="Tahoma"/>
              </a:rPr>
              <a:t>Academic year settings</a:t>
            </a:r>
          </a:p>
          <a:p>
            <a:pPr marL="184150" marR="334645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spc="20" dirty="0">
                <a:solidFill>
                  <a:srgbClr val="221F1F"/>
                </a:solidFill>
                <a:latin typeface="Tahoma"/>
                <a:cs typeface="Tahoma"/>
              </a:rPr>
              <a:t>Course creation &amp; management</a:t>
            </a:r>
            <a:endParaRPr lang="en-US" sz="700" dirty="0">
              <a:latin typeface="Tahoma"/>
              <a:cs typeface="Tahoma"/>
            </a:endParaRPr>
          </a:p>
        </p:txBody>
      </p:sp>
      <p:sp>
        <p:nvSpPr>
          <p:cNvPr id="140" name="object 111"/>
          <p:cNvSpPr/>
          <p:nvPr/>
        </p:nvSpPr>
        <p:spPr>
          <a:xfrm>
            <a:off x="2400095" y="2392173"/>
            <a:ext cx="1726564" cy="0"/>
          </a:xfrm>
          <a:custGeom>
            <a:avLst/>
            <a:gdLst/>
            <a:ahLst/>
            <a:cxnLst/>
            <a:rect l="l" t="t" r="r" b="b"/>
            <a:pathLst>
              <a:path w="1726564">
                <a:moveTo>
                  <a:pt x="0" y="0"/>
                </a:moveTo>
                <a:lnTo>
                  <a:pt x="1726095" y="0"/>
                </a:lnTo>
              </a:path>
            </a:pathLst>
          </a:custGeom>
          <a:ln w="9664">
            <a:solidFill>
              <a:srgbClr val="92939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11"/>
          <p:cNvSpPr/>
          <p:nvPr/>
        </p:nvSpPr>
        <p:spPr>
          <a:xfrm>
            <a:off x="4642472" y="2392173"/>
            <a:ext cx="1726564" cy="0"/>
          </a:xfrm>
          <a:custGeom>
            <a:avLst/>
            <a:gdLst/>
            <a:ahLst/>
            <a:cxnLst/>
            <a:rect l="l" t="t" r="r" b="b"/>
            <a:pathLst>
              <a:path w="1726564">
                <a:moveTo>
                  <a:pt x="0" y="0"/>
                </a:moveTo>
                <a:lnTo>
                  <a:pt x="1726095" y="0"/>
                </a:lnTo>
              </a:path>
            </a:pathLst>
          </a:custGeom>
          <a:ln w="9664">
            <a:solidFill>
              <a:srgbClr val="92939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52403" y="4607377"/>
            <a:ext cx="5654177" cy="19292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4477" y="-1"/>
            <a:ext cx="9130030" cy="383069"/>
          </a:xfrm>
          <a:custGeom>
            <a:avLst/>
            <a:gdLst/>
            <a:ahLst/>
            <a:cxnLst/>
            <a:rect l="l" t="t" r="r" b="b"/>
            <a:pathLst>
              <a:path w="9130030" h="161290">
                <a:moveTo>
                  <a:pt x="0" y="161023"/>
                </a:moveTo>
                <a:lnTo>
                  <a:pt x="9129522" y="161023"/>
                </a:lnTo>
                <a:lnTo>
                  <a:pt x="9129522" y="0"/>
                </a:lnTo>
                <a:lnTo>
                  <a:pt x="0" y="0"/>
                </a:lnTo>
                <a:lnTo>
                  <a:pt x="0" y="161023"/>
                </a:lnTo>
                <a:close/>
              </a:path>
            </a:pathLst>
          </a:custGeom>
          <a:solidFill>
            <a:srgbClr val="339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1483" y="510552"/>
            <a:ext cx="207888" cy="21083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782370" y="552715"/>
            <a:ext cx="1565896" cy="152606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en-US" sz="900" spc="-45" dirty="0" smtClean="0">
                <a:solidFill>
                  <a:srgbClr val="00B0F0"/>
                </a:solidFill>
                <a:latin typeface="Tahoma"/>
                <a:cs typeface="Tahoma"/>
              </a:rPr>
              <a:t>LMS </a:t>
            </a:r>
            <a:r>
              <a:rPr sz="900" spc="-215" dirty="0" smtClean="0">
                <a:solidFill>
                  <a:srgbClr val="00B0F0"/>
                </a:solidFill>
                <a:latin typeface="Tahoma"/>
                <a:cs typeface="Tahoma"/>
              </a:rPr>
              <a:t> </a:t>
            </a:r>
            <a:r>
              <a:rPr lang="en-US" sz="900" spc="-70" dirty="0" smtClean="0">
                <a:solidFill>
                  <a:srgbClr val="00B0F0"/>
                </a:solidFill>
                <a:latin typeface="Tahoma"/>
                <a:cs typeface="Tahoma"/>
              </a:rPr>
              <a:t>(Online Learning Management)</a:t>
            </a:r>
            <a:endParaRPr sz="900" dirty="0">
              <a:solidFill>
                <a:srgbClr val="00B0F0"/>
              </a:solidFill>
              <a:latin typeface="Tahoma"/>
              <a:cs typeface="Tahom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33370" y="930573"/>
            <a:ext cx="1953048" cy="205729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4150" marR="224790" indent="-171450">
              <a:lnSpc>
                <a:spcPct val="1208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Easy </a:t>
            </a:r>
            <a:r>
              <a:rPr lang="en-US" sz="700" spc="-10" dirty="0">
                <a:solidFill>
                  <a:srgbClr val="221F1F"/>
                </a:solidFill>
                <a:latin typeface="Tahoma"/>
                <a:cs typeface="Tahoma"/>
              </a:rPr>
              <a:t>online registration student </a:t>
            </a:r>
          </a:p>
          <a:p>
            <a:pPr marL="184150" marR="224790" indent="-171450">
              <a:lnSpc>
                <a:spcPct val="1208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Online </a:t>
            </a:r>
            <a:r>
              <a:rPr lang="en-US" sz="700" spc="-10" dirty="0">
                <a:solidFill>
                  <a:srgbClr val="221F1F"/>
                </a:solidFill>
                <a:latin typeface="Tahoma"/>
                <a:cs typeface="Tahoma"/>
              </a:rPr>
              <a:t>exam facility </a:t>
            </a:r>
          </a:p>
          <a:p>
            <a:pPr marL="184150" marR="224790" indent="-171450">
              <a:lnSpc>
                <a:spcPct val="1208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Online </a:t>
            </a:r>
            <a:r>
              <a:rPr lang="en-US" sz="700" spc="-10" dirty="0">
                <a:solidFill>
                  <a:srgbClr val="221F1F"/>
                </a:solidFill>
                <a:latin typeface="Tahoma"/>
                <a:cs typeface="Tahoma"/>
              </a:rPr>
              <a:t>exam automatic </a:t>
            </a: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evaluation</a:t>
            </a:r>
          </a:p>
          <a:p>
            <a:pPr marL="184150" marR="224790" indent="-171450">
              <a:lnSpc>
                <a:spcPct val="1208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Student </a:t>
            </a:r>
            <a:r>
              <a:rPr lang="en-US" sz="700" spc="-10" dirty="0">
                <a:solidFill>
                  <a:srgbClr val="221F1F"/>
                </a:solidFill>
                <a:latin typeface="Tahoma"/>
                <a:cs typeface="Tahoma"/>
              </a:rPr>
              <a:t>evaluation program set up </a:t>
            </a: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Easy </a:t>
            </a:r>
            <a:r>
              <a:rPr lang="en-US" sz="700" spc="-10" dirty="0">
                <a:solidFill>
                  <a:srgbClr val="221F1F"/>
                </a:solidFill>
                <a:latin typeface="Tahoma"/>
                <a:cs typeface="Tahoma"/>
              </a:rPr>
              <a:t>course content creation option (bulk </a:t>
            </a: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entry)</a:t>
            </a:r>
          </a:p>
          <a:p>
            <a:pPr marL="184150" marR="224790" indent="-171450">
              <a:lnSpc>
                <a:spcPct val="1208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Student </a:t>
            </a:r>
            <a:r>
              <a:rPr lang="en-US" sz="700" spc="-10" dirty="0">
                <a:solidFill>
                  <a:srgbClr val="221F1F"/>
                </a:solidFill>
                <a:latin typeface="Tahoma"/>
                <a:cs typeface="Tahoma"/>
              </a:rPr>
              <a:t>automatic </a:t>
            </a: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assessment</a:t>
            </a:r>
          </a:p>
          <a:p>
            <a:pPr marL="184150" marR="224790" indent="-171450">
              <a:lnSpc>
                <a:spcPct val="1208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Exam </a:t>
            </a:r>
            <a:r>
              <a:rPr lang="en-US" sz="700" spc="-10" dirty="0">
                <a:solidFill>
                  <a:srgbClr val="221F1F"/>
                </a:solidFill>
                <a:latin typeface="Tahoma"/>
                <a:cs typeface="Tahoma"/>
              </a:rPr>
              <a:t>automatic certification </a:t>
            </a: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based </a:t>
            </a:r>
            <a:r>
              <a:rPr lang="en-US" sz="700" spc="-10" dirty="0">
                <a:solidFill>
                  <a:srgbClr val="221F1F"/>
                </a:solidFill>
                <a:latin typeface="Tahoma"/>
                <a:cs typeface="Tahoma"/>
              </a:rPr>
              <a:t>on the online </a:t>
            </a: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exams.</a:t>
            </a:r>
          </a:p>
          <a:p>
            <a:pPr marL="184150" marR="224790" indent="-171450">
              <a:lnSpc>
                <a:spcPct val="1208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Admin </a:t>
            </a:r>
            <a:r>
              <a:rPr lang="en-US" sz="700" spc="-10" dirty="0">
                <a:solidFill>
                  <a:srgbClr val="221F1F"/>
                </a:solidFill>
                <a:latin typeface="Tahoma"/>
                <a:cs typeface="Tahoma"/>
              </a:rPr>
              <a:t>can create student accounts, suspend or activate student </a:t>
            </a: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accounts.</a:t>
            </a:r>
          </a:p>
          <a:p>
            <a:pPr marL="184150" marR="224790" indent="-171450">
              <a:lnSpc>
                <a:spcPct val="1208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CMS </a:t>
            </a:r>
            <a:r>
              <a:rPr lang="en-US" sz="700" spc="-10" dirty="0">
                <a:solidFill>
                  <a:srgbClr val="221F1F"/>
                </a:solidFill>
                <a:latin typeface="Tahoma"/>
                <a:cs typeface="Tahoma"/>
              </a:rPr>
              <a:t>is available for uploading course </a:t>
            </a: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content.</a:t>
            </a:r>
          </a:p>
          <a:p>
            <a:pPr marL="184150" marR="224790" indent="-171450">
              <a:lnSpc>
                <a:spcPct val="1208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Instant </a:t>
            </a:r>
            <a:r>
              <a:rPr lang="en-US" sz="700" spc="-10" dirty="0">
                <a:solidFill>
                  <a:srgbClr val="221F1F"/>
                </a:solidFill>
                <a:latin typeface="Tahoma"/>
                <a:cs typeface="Tahoma"/>
              </a:rPr>
              <a:t>and automatic mark </a:t>
            </a: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distributions </a:t>
            </a:r>
            <a:r>
              <a:rPr lang="en-US" sz="700" spc="-10" dirty="0">
                <a:solidFill>
                  <a:srgbClr val="221F1F"/>
                </a:solidFill>
                <a:latin typeface="Tahoma"/>
                <a:cs typeface="Tahoma"/>
              </a:rPr>
              <a:t>mechanism.</a:t>
            </a:r>
            <a:endParaRPr sz="700" dirty="0">
              <a:latin typeface="Tahoma"/>
              <a:cs typeface="Tahoma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15797" y="776224"/>
            <a:ext cx="1312545" cy="0"/>
          </a:xfrm>
          <a:custGeom>
            <a:avLst/>
            <a:gdLst/>
            <a:ahLst/>
            <a:cxnLst/>
            <a:rect l="l" t="t" r="r" b="b"/>
            <a:pathLst>
              <a:path w="1312545">
                <a:moveTo>
                  <a:pt x="0" y="0"/>
                </a:moveTo>
                <a:lnTo>
                  <a:pt x="1312024" y="0"/>
                </a:lnTo>
              </a:path>
            </a:pathLst>
          </a:custGeom>
          <a:ln w="7340">
            <a:solidFill>
              <a:srgbClr val="92939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613300" y="510210"/>
            <a:ext cx="273817" cy="27534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4627486" y="803053"/>
            <a:ext cx="1523365" cy="0"/>
          </a:xfrm>
          <a:custGeom>
            <a:avLst/>
            <a:gdLst/>
            <a:ahLst/>
            <a:cxnLst/>
            <a:rect l="l" t="t" r="r" b="b"/>
            <a:pathLst>
              <a:path w="1523364">
                <a:moveTo>
                  <a:pt x="0" y="0"/>
                </a:moveTo>
                <a:lnTo>
                  <a:pt x="1523225" y="0"/>
                </a:lnTo>
              </a:path>
            </a:pathLst>
          </a:custGeom>
          <a:ln w="5092">
            <a:solidFill>
              <a:srgbClr val="92939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4930228" y="544119"/>
            <a:ext cx="1905051" cy="15837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950" spc="-60" dirty="0" smtClean="0">
                <a:solidFill>
                  <a:srgbClr val="009EE1"/>
                </a:solidFill>
                <a:latin typeface="Tahoma"/>
                <a:cs typeface="Tahoma"/>
              </a:rPr>
              <a:t>HR (Human Resource Management)</a:t>
            </a:r>
            <a:endParaRPr sz="950" dirty="0">
              <a:latin typeface="Tahoma"/>
              <a:cs typeface="Tahoma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4613300" y="983052"/>
            <a:ext cx="2574423" cy="282000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84150" marR="624840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spc="10" dirty="0" smtClean="0">
                <a:solidFill>
                  <a:srgbClr val="221F1F"/>
                </a:solidFill>
                <a:latin typeface="Tahoma"/>
                <a:cs typeface="Tahoma"/>
              </a:rPr>
              <a:t>A </a:t>
            </a:r>
            <a:r>
              <a:rPr lang="en-US" sz="700" spc="10" dirty="0">
                <a:solidFill>
                  <a:srgbClr val="221F1F"/>
                </a:solidFill>
                <a:latin typeface="Tahoma"/>
                <a:cs typeface="Tahoma"/>
              </a:rPr>
              <a:t>single platform to manage employees details – data, leaves, pay-slip generation </a:t>
            </a:r>
            <a:r>
              <a:rPr lang="en-US" sz="700" spc="10" dirty="0" smtClean="0">
                <a:solidFill>
                  <a:srgbClr val="221F1F"/>
                </a:solidFill>
                <a:latin typeface="Tahoma"/>
                <a:cs typeface="Tahoma"/>
              </a:rPr>
              <a:t>etc.</a:t>
            </a:r>
          </a:p>
          <a:p>
            <a:pPr marL="184150" marR="624840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spc="10" dirty="0" smtClean="0">
                <a:solidFill>
                  <a:srgbClr val="221F1F"/>
                </a:solidFill>
                <a:latin typeface="Tahoma"/>
                <a:cs typeface="Tahoma"/>
              </a:rPr>
              <a:t>Customizable </a:t>
            </a:r>
            <a:r>
              <a:rPr lang="en-US" sz="700" spc="10" dirty="0">
                <a:solidFill>
                  <a:srgbClr val="221F1F"/>
                </a:solidFill>
                <a:latin typeface="Tahoma"/>
                <a:cs typeface="Tahoma"/>
              </a:rPr>
              <a:t>admission form to upload the employee details in one </a:t>
            </a:r>
            <a:r>
              <a:rPr lang="en-US" sz="700" spc="10" dirty="0" smtClean="0">
                <a:solidFill>
                  <a:srgbClr val="221F1F"/>
                </a:solidFill>
                <a:latin typeface="Tahoma"/>
                <a:cs typeface="Tahoma"/>
              </a:rPr>
              <a:t>go.</a:t>
            </a:r>
          </a:p>
          <a:p>
            <a:pPr marL="184150" marR="624840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spc="10" dirty="0" smtClean="0">
                <a:solidFill>
                  <a:srgbClr val="221F1F"/>
                </a:solidFill>
                <a:latin typeface="Tahoma"/>
                <a:cs typeface="Tahoma"/>
              </a:rPr>
              <a:t>Bulk </a:t>
            </a:r>
            <a:r>
              <a:rPr lang="en-US" sz="700" spc="10" dirty="0">
                <a:solidFill>
                  <a:srgbClr val="221F1F"/>
                </a:solidFill>
                <a:latin typeface="Tahoma"/>
                <a:cs typeface="Tahoma"/>
              </a:rPr>
              <a:t>import option allows uploading details of </a:t>
            </a:r>
            <a:r>
              <a:rPr lang="en-US" sz="700" spc="10" dirty="0" smtClean="0">
                <a:solidFill>
                  <a:srgbClr val="221F1F"/>
                </a:solidFill>
                <a:latin typeface="Tahoma"/>
                <a:cs typeface="Tahoma"/>
              </a:rPr>
              <a:t>employees.</a:t>
            </a:r>
          </a:p>
          <a:p>
            <a:pPr marL="184150" marR="624840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spc="10" dirty="0" smtClean="0">
                <a:solidFill>
                  <a:srgbClr val="221F1F"/>
                </a:solidFill>
                <a:latin typeface="Tahoma"/>
                <a:cs typeface="Tahoma"/>
              </a:rPr>
              <a:t>Payroll </a:t>
            </a:r>
            <a:r>
              <a:rPr lang="en-US" sz="700" spc="10" dirty="0">
                <a:solidFill>
                  <a:srgbClr val="221F1F"/>
                </a:solidFill>
                <a:latin typeface="Tahoma"/>
                <a:cs typeface="Tahoma"/>
              </a:rPr>
              <a:t>setup for variations of earnings and </a:t>
            </a:r>
            <a:r>
              <a:rPr lang="en-US" sz="700" spc="10" dirty="0" smtClean="0">
                <a:solidFill>
                  <a:srgbClr val="221F1F"/>
                </a:solidFill>
                <a:latin typeface="Tahoma"/>
                <a:cs typeface="Tahoma"/>
              </a:rPr>
              <a:t>deductions.</a:t>
            </a:r>
          </a:p>
          <a:p>
            <a:pPr marL="184150" marR="624840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spc="10" dirty="0" smtClean="0">
                <a:solidFill>
                  <a:srgbClr val="221F1F"/>
                </a:solidFill>
                <a:latin typeface="Tahoma"/>
                <a:cs typeface="Tahoma"/>
              </a:rPr>
              <a:t>Instant </a:t>
            </a:r>
            <a:r>
              <a:rPr lang="en-US" sz="700" spc="10" dirty="0">
                <a:solidFill>
                  <a:srgbClr val="221F1F"/>
                </a:solidFill>
                <a:latin typeface="Tahoma"/>
                <a:cs typeface="Tahoma"/>
              </a:rPr>
              <a:t>amount of changes in payroll facility </a:t>
            </a:r>
            <a:r>
              <a:rPr lang="en-US" sz="700" spc="10" dirty="0" smtClean="0">
                <a:solidFill>
                  <a:srgbClr val="221F1F"/>
                </a:solidFill>
                <a:latin typeface="Tahoma"/>
                <a:cs typeface="Tahoma"/>
              </a:rPr>
              <a:t>•Leave </a:t>
            </a:r>
            <a:r>
              <a:rPr lang="en-US" sz="700" spc="10" dirty="0">
                <a:solidFill>
                  <a:srgbClr val="221F1F"/>
                </a:solidFill>
                <a:latin typeface="Tahoma"/>
                <a:cs typeface="Tahoma"/>
              </a:rPr>
              <a:t>type, employee leave, employee working-day setup </a:t>
            </a:r>
            <a:r>
              <a:rPr lang="en-US" sz="700" spc="10" dirty="0" smtClean="0">
                <a:solidFill>
                  <a:srgbClr val="221F1F"/>
                </a:solidFill>
                <a:latin typeface="Tahoma"/>
                <a:cs typeface="Tahoma"/>
              </a:rPr>
              <a:t>etc.</a:t>
            </a:r>
          </a:p>
          <a:p>
            <a:pPr marL="184150" marR="624840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spc="10" dirty="0" smtClean="0">
                <a:solidFill>
                  <a:srgbClr val="221F1F"/>
                </a:solidFill>
                <a:latin typeface="Tahoma"/>
                <a:cs typeface="Tahoma"/>
              </a:rPr>
              <a:t>HR </a:t>
            </a:r>
            <a:r>
              <a:rPr lang="en-US" sz="700" spc="10" dirty="0">
                <a:solidFill>
                  <a:srgbClr val="221F1F"/>
                </a:solidFill>
                <a:latin typeface="Tahoma"/>
                <a:cs typeface="Tahoma"/>
              </a:rPr>
              <a:t>management includes full-time-employee attendance, part-time-employee attendance history, leave requests and leave acceptance </a:t>
            </a:r>
            <a:r>
              <a:rPr lang="en-US" sz="700" spc="10" dirty="0" smtClean="0">
                <a:solidFill>
                  <a:srgbClr val="221F1F"/>
                </a:solidFill>
                <a:latin typeface="Tahoma"/>
                <a:cs typeface="Tahoma"/>
              </a:rPr>
              <a:t>features.</a:t>
            </a:r>
          </a:p>
          <a:p>
            <a:pPr marL="184150" marR="624840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spc="10" dirty="0" smtClean="0">
                <a:solidFill>
                  <a:srgbClr val="221F1F"/>
                </a:solidFill>
                <a:latin typeface="Tahoma"/>
                <a:cs typeface="Tahoma"/>
              </a:rPr>
              <a:t>Online Attendance</a:t>
            </a:r>
          </a:p>
          <a:p>
            <a:pPr marL="184150" marR="624840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spc="10" dirty="0" smtClean="0">
                <a:solidFill>
                  <a:srgbClr val="221F1F"/>
                </a:solidFill>
                <a:latin typeface="Tahoma"/>
                <a:cs typeface="Tahoma"/>
              </a:rPr>
              <a:t>Appraisal submission</a:t>
            </a:r>
          </a:p>
          <a:p>
            <a:pPr marL="184150" marR="624840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spc="10" dirty="0" smtClean="0">
                <a:solidFill>
                  <a:srgbClr val="221F1F"/>
                </a:solidFill>
                <a:latin typeface="Tahoma"/>
                <a:cs typeface="Tahoma"/>
              </a:rPr>
              <a:t>Meeting setups</a:t>
            </a:r>
          </a:p>
          <a:p>
            <a:pPr marL="184150" marR="624840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spc="10" dirty="0" smtClean="0">
                <a:solidFill>
                  <a:srgbClr val="221F1F"/>
                </a:solidFill>
                <a:latin typeface="Tahoma"/>
                <a:cs typeface="Tahoma"/>
              </a:rPr>
              <a:t>Contact</a:t>
            </a:r>
            <a:r>
              <a:rPr lang="en-US" sz="700" spc="10" dirty="0">
                <a:solidFill>
                  <a:srgbClr val="221F1F"/>
                </a:solidFill>
                <a:latin typeface="Tahoma"/>
                <a:cs typeface="Tahoma"/>
              </a:rPr>
              <a:t>, Basic Info, profile updates etc.</a:t>
            </a:r>
            <a:endParaRPr sz="700" dirty="0">
              <a:latin typeface="Tahoma"/>
              <a:cs typeface="Tahoma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512009" y="3121146"/>
            <a:ext cx="269943" cy="23837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 flipV="1">
            <a:off x="543305" y="3382805"/>
            <a:ext cx="1804961" cy="45719"/>
          </a:xfrm>
          <a:custGeom>
            <a:avLst/>
            <a:gdLst/>
            <a:ahLst/>
            <a:cxnLst/>
            <a:rect l="l" t="t" r="r" b="b"/>
            <a:pathLst>
              <a:path w="1293495">
                <a:moveTo>
                  <a:pt x="0" y="0"/>
                </a:moveTo>
                <a:lnTo>
                  <a:pt x="1293482" y="0"/>
                </a:lnTo>
              </a:path>
            </a:pathLst>
          </a:custGeom>
          <a:ln w="9626">
            <a:solidFill>
              <a:srgbClr val="92939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 txBox="1"/>
          <p:nvPr/>
        </p:nvSpPr>
        <p:spPr>
          <a:xfrm>
            <a:off x="792750" y="3077179"/>
            <a:ext cx="1604057" cy="15837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lang="en-US" sz="950" spc="-70" dirty="0" smtClean="0">
                <a:solidFill>
                  <a:srgbClr val="009EE1"/>
                </a:solidFill>
                <a:latin typeface="Tahoma"/>
                <a:cs typeface="Tahoma"/>
              </a:rPr>
              <a:t>Question Bank / Quiz Management</a:t>
            </a:r>
            <a:endParaRPr sz="950" dirty="0">
              <a:latin typeface="Tahoma"/>
              <a:cs typeface="Tahoma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541483" y="3501933"/>
            <a:ext cx="1999512" cy="1544012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84150" marR="334645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spc="5" dirty="0" smtClean="0">
                <a:solidFill>
                  <a:srgbClr val="221F1F"/>
                </a:solidFill>
                <a:latin typeface="Tahoma"/>
                <a:cs typeface="Tahoma"/>
              </a:rPr>
              <a:t>Online </a:t>
            </a:r>
            <a:r>
              <a:rPr lang="en-US" sz="700" spc="5" dirty="0">
                <a:solidFill>
                  <a:srgbClr val="221F1F"/>
                </a:solidFill>
                <a:latin typeface="Tahoma"/>
                <a:cs typeface="Tahoma"/>
              </a:rPr>
              <a:t>courses can be created, edited by </a:t>
            </a:r>
            <a:r>
              <a:rPr lang="en-US" sz="700" spc="5" dirty="0" smtClean="0">
                <a:solidFill>
                  <a:srgbClr val="221F1F"/>
                </a:solidFill>
                <a:latin typeface="Tahoma"/>
                <a:cs typeface="Tahoma"/>
              </a:rPr>
              <a:t>admin.</a:t>
            </a:r>
          </a:p>
          <a:p>
            <a:pPr marL="184150" marR="334645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spc="5" dirty="0" smtClean="0">
                <a:solidFill>
                  <a:srgbClr val="221F1F"/>
                </a:solidFill>
                <a:latin typeface="Tahoma"/>
                <a:cs typeface="Tahoma"/>
              </a:rPr>
              <a:t>Question </a:t>
            </a:r>
            <a:r>
              <a:rPr lang="en-US" sz="700" spc="5" dirty="0">
                <a:solidFill>
                  <a:srgbClr val="221F1F"/>
                </a:solidFill>
                <a:latin typeface="Tahoma"/>
                <a:cs typeface="Tahoma"/>
              </a:rPr>
              <a:t>Bank facility for automatic exam </a:t>
            </a:r>
            <a:r>
              <a:rPr lang="en-US" sz="700" spc="5" dirty="0" smtClean="0">
                <a:solidFill>
                  <a:srgbClr val="221F1F"/>
                </a:solidFill>
                <a:latin typeface="Tahoma"/>
                <a:cs typeface="Tahoma"/>
              </a:rPr>
              <a:t>setups.</a:t>
            </a:r>
          </a:p>
          <a:p>
            <a:pPr marL="184150" marR="334645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spc="5" dirty="0" smtClean="0">
                <a:solidFill>
                  <a:srgbClr val="221F1F"/>
                </a:solidFill>
                <a:latin typeface="Tahoma"/>
                <a:cs typeface="Tahoma"/>
              </a:rPr>
              <a:t>MCQ</a:t>
            </a:r>
            <a:r>
              <a:rPr lang="en-US" sz="700" spc="5" dirty="0">
                <a:solidFill>
                  <a:srgbClr val="221F1F"/>
                </a:solidFill>
                <a:latin typeface="Tahoma"/>
                <a:cs typeface="Tahoma"/>
              </a:rPr>
              <a:t>, True/false, fill in the gaps, written exam questions pattern should be </a:t>
            </a:r>
            <a:r>
              <a:rPr lang="en-US" sz="700" spc="5" dirty="0" smtClean="0">
                <a:solidFill>
                  <a:srgbClr val="221F1F"/>
                </a:solidFill>
                <a:latin typeface="Tahoma"/>
                <a:cs typeface="Tahoma"/>
              </a:rPr>
              <a:t>available.</a:t>
            </a:r>
          </a:p>
          <a:p>
            <a:pPr marL="184150" marR="334645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spc="5" dirty="0" smtClean="0">
                <a:solidFill>
                  <a:srgbClr val="221F1F"/>
                </a:solidFill>
                <a:latin typeface="Tahoma"/>
                <a:cs typeface="Tahoma"/>
              </a:rPr>
              <a:t>Quick </a:t>
            </a:r>
            <a:r>
              <a:rPr lang="en-US" sz="700" spc="5" dirty="0">
                <a:solidFill>
                  <a:srgbClr val="221F1F"/>
                </a:solidFill>
                <a:latin typeface="Tahoma"/>
                <a:cs typeface="Tahoma"/>
              </a:rPr>
              <a:t>tests, model tests with randomized </a:t>
            </a:r>
            <a:r>
              <a:rPr lang="en-US" sz="700" spc="5" dirty="0" smtClean="0">
                <a:solidFill>
                  <a:srgbClr val="221F1F"/>
                </a:solidFill>
                <a:latin typeface="Tahoma"/>
                <a:cs typeface="Tahoma"/>
              </a:rPr>
              <a:t>questions.</a:t>
            </a:r>
          </a:p>
          <a:p>
            <a:pPr marL="184150" marR="334645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spc="5" dirty="0" smtClean="0">
                <a:solidFill>
                  <a:srgbClr val="221F1F"/>
                </a:solidFill>
                <a:latin typeface="Tahoma"/>
                <a:cs typeface="Tahoma"/>
              </a:rPr>
              <a:t>Dashboard </a:t>
            </a:r>
            <a:r>
              <a:rPr lang="en-US" sz="700" spc="5" dirty="0">
                <a:solidFill>
                  <a:srgbClr val="221F1F"/>
                </a:solidFill>
                <a:latin typeface="Tahoma"/>
                <a:cs typeface="Tahoma"/>
              </a:rPr>
              <a:t>displays analytics, reports.</a:t>
            </a:r>
            <a:endParaRPr sz="700" dirty="0">
              <a:latin typeface="Tahoma"/>
              <a:cs typeface="Tahoma"/>
            </a:endParaRPr>
          </a:p>
        </p:txBody>
      </p:sp>
      <p:sp>
        <p:nvSpPr>
          <p:cNvPr id="76" name="object 76"/>
          <p:cNvSpPr/>
          <p:nvPr/>
        </p:nvSpPr>
        <p:spPr>
          <a:xfrm>
            <a:off x="6875818" y="512737"/>
            <a:ext cx="253022" cy="21744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6863638" y="776148"/>
            <a:ext cx="1638935" cy="0"/>
          </a:xfrm>
          <a:custGeom>
            <a:avLst/>
            <a:gdLst/>
            <a:ahLst/>
            <a:cxnLst/>
            <a:rect l="l" t="t" r="r" b="b"/>
            <a:pathLst>
              <a:path w="1638934">
                <a:moveTo>
                  <a:pt x="0" y="0"/>
                </a:moveTo>
                <a:lnTo>
                  <a:pt x="1638414" y="0"/>
                </a:lnTo>
              </a:path>
            </a:pathLst>
          </a:custGeom>
          <a:ln w="7340">
            <a:solidFill>
              <a:srgbClr val="92939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 txBox="1"/>
          <p:nvPr/>
        </p:nvSpPr>
        <p:spPr>
          <a:xfrm>
            <a:off x="7145121" y="517220"/>
            <a:ext cx="1285240" cy="15837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950" spc="-70" dirty="0" smtClean="0">
                <a:solidFill>
                  <a:srgbClr val="1F80C3"/>
                </a:solidFill>
                <a:latin typeface="Tahoma"/>
                <a:cs typeface="Tahoma"/>
              </a:rPr>
              <a:t>Accounting Management</a:t>
            </a:r>
            <a:endParaRPr sz="950" dirty="0">
              <a:latin typeface="Tahoma"/>
              <a:cs typeface="Tahoma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6947852" y="795890"/>
            <a:ext cx="1956214" cy="115288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84150" marR="5080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dirty="0" smtClean="0">
                <a:solidFill>
                  <a:srgbClr val="221F1F"/>
                </a:solidFill>
                <a:latin typeface="Tahoma"/>
                <a:cs typeface="Tahoma"/>
              </a:rPr>
              <a:t>Data </a:t>
            </a:r>
            <a:r>
              <a:rPr lang="en-US" sz="700" dirty="0">
                <a:solidFill>
                  <a:srgbClr val="221F1F"/>
                </a:solidFill>
                <a:latin typeface="Tahoma"/>
                <a:cs typeface="Tahoma"/>
              </a:rPr>
              <a:t>security and data storage in high </a:t>
            </a:r>
            <a:r>
              <a:rPr lang="en-US" sz="700" dirty="0" smtClean="0">
                <a:solidFill>
                  <a:srgbClr val="221F1F"/>
                </a:solidFill>
                <a:latin typeface="Tahoma"/>
                <a:cs typeface="Tahoma"/>
              </a:rPr>
              <a:t>level</a:t>
            </a:r>
          </a:p>
          <a:p>
            <a:pPr marL="184150" marR="5080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dirty="0" smtClean="0">
                <a:solidFill>
                  <a:srgbClr val="221F1F"/>
                </a:solidFill>
                <a:latin typeface="Tahoma"/>
                <a:cs typeface="Tahoma"/>
              </a:rPr>
              <a:t>Total </a:t>
            </a:r>
            <a:r>
              <a:rPr lang="en-US" sz="700" dirty="0">
                <a:solidFill>
                  <a:srgbClr val="221F1F"/>
                </a:solidFill>
                <a:latin typeface="Tahoma"/>
                <a:cs typeface="Tahoma"/>
              </a:rPr>
              <a:t>expenses and income should be managed in an efficient </a:t>
            </a:r>
            <a:r>
              <a:rPr lang="en-US" sz="700" dirty="0" smtClean="0">
                <a:solidFill>
                  <a:srgbClr val="221F1F"/>
                </a:solidFill>
                <a:latin typeface="Tahoma"/>
                <a:cs typeface="Tahoma"/>
              </a:rPr>
              <a:t>way</a:t>
            </a:r>
          </a:p>
          <a:p>
            <a:pPr marL="184150" marR="5080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dirty="0" smtClean="0">
                <a:solidFill>
                  <a:srgbClr val="221F1F"/>
                </a:solidFill>
                <a:latin typeface="Tahoma"/>
                <a:cs typeface="Tahoma"/>
              </a:rPr>
              <a:t>Detail </a:t>
            </a:r>
            <a:r>
              <a:rPr lang="en-US" sz="700" dirty="0">
                <a:solidFill>
                  <a:srgbClr val="221F1F"/>
                </a:solidFill>
                <a:latin typeface="Tahoma"/>
                <a:cs typeface="Tahoma"/>
              </a:rPr>
              <a:t>of daily </a:t>
            </a:r>
            <a:r>
              <a:rPr lang="en-US" sz="700" dirty="0" smtClean="0">
                <a:solidFill>
                  <a:srgbClr val="221F1F"/>
                </a:solidFill>
                <a:latin typeface="Tahoma"/>
                <a:cs typeface="Tahoma"/>
              </a:rPr>
              <a:t>transaction</a:t>
            </a:r>
          </a:p>
          <a:p>
            <a:pPr marL="184150" marR="5080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dirty="0" smtClean="0">
                <a:solidFill>
                  <a:srgbClr val="221F1F"/>
                </a:solidFill>
                <a:latin typeface="Tahoma"/>
                <a:cs typeface="Tahoma"/>
              </a:rPr>
              <a:t>Manageable </a:t>
            </a:r>
            <a:r>
              <a:rPr lang="en-US" sz="700" dirty="0">
                <a:solidFill>
                  <a:srgbClr val="221F1F"/>
                </a:solidFill>
                <a:latin typeface="Tahoma"/>
                <a:cs typeface="Tahoma"/>
              </a:rPr>
              <a:t>assets, liabilities and </a:t>
            </a:r>
            <a:r>
              <a:rPr lang="en-US" sz="700" dirty="0" smtClean="0">
                <a:solidFill>
                  <a:srgbClr val="221F1F"/>
                </a:solidFill>
                <a:latin typeface="Tahoma"/>
                <a:cs typeface="Tahoma"/>
              </a:rPr>
              <a:t>expenses</a:t>
            </a:r>
          </a:p>
          <a:p>
            <a:pPr marL="184150" marR="5080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dirty="0" smtClean="0">
                <a:solidFill>
                  <a:srgbClr val="221F1F"/>
                </a:solidFill>
                <a:latin typeface="Tahoma"/>
                <a:cs typeface="Tahoma"/>
              </a:rPr>
              <a:t>Printable </a:t>
            </a:r>
            <a:r>
              <a:rPr lang="en-US" sz="700" dirty="0">
                <a:solidFill>
                  <a:srgbClr val="221F1F"/>
                </a:solidFill>
                <a:latin typeface="Tahoma"/>
                <a:cs typeface="Tahoma"/>
              </a:rPr>
              <a:t>general vouchers </a:t>
            </a:r>
            <a:r>
              <a:rPr lang="en-US" sz="700" dirty="0" smtClean="0">
                <a:solidFill>
                  <a:srgbClr val="221F1F"/>
                </a:solidFill>
                <a:latin typeface="Tahoma"/>
                <a:cs typeface="Tahoma"/>
              </a:rPr>
              <a:t>Generate </a:t>
            </a:r>
            <a:r>
              <a:rPr lang="en-US" sz="700" dirty="0">
                <a:solidFill>
                  <a:srgbClr val="221F1F"/>
                </a:solidFill>
                <a:latin typeface="Tahoma"/>
                <a:cs typeface="Tahoma"/>
              </a:rPr>
              <a:t>cheque outgoing </a:t>
            </a:r>
            <a:r>
              <a:rPr lang="en-US" sz="700" dirty="0" smtClean="0">
                <a:solidFill>
                  <a:srgbClr val="221F1F"/>
                </a:solidFill>
                <a:latin typeface="Tahoma"/>
                <a:cs typeface="Tahoma"/>
              </a:rPr>
              <a:t>register</a:t>
            </a:r>
          </a:p>
          <a:p>
            <a:pPr marL="184150" marR="5080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dirty="0" smtClean="0">
                <a:solidFill>
                  <a:srgbClr val="221F1F"/>
                </a:solidFill>
                <a:latin typeface="Tahoma"/>
                <a:cs typeface="Tahoma"/>
              </a:rPr>
              <a:t>Generate </a:t>
            </a:r>
            <a:r>
              <a:rPr lang="en-US" sz="700" dirty="0">
                <a:solidFill>
                  <a:srgbClr val="221F1F"/>
                </a:solidFill>
                <a:latin typeface="Tahoma"/>
                <a:cs typeface="Tahoma"/>
              </a:rPr>
              <a:t>personal ledger report.</a:t>
            </a:r>
            <a:endParaRPr sz="700" dirty="0">
              <a:latin typeface="Tahoma"/>
              <a:cs typeface="Tahoma"/>
            </a:endParaRPr>
          </a:p>
        </p:txBody>
      </p:sp>
      <p:sp>
        <p:nvSpPr>
          <p:cNvPr id="95" name="object 95"/>
          <p:cNvSpPr/>
          <p:nvPr/>
        </p:nvSpPr>
        <p:spPr>
          <a:xfrm>
            <a:off x="2632794" y="514807"/>
            <a:ext cx="227431" cy="22899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 txBox="1"/>
          <p:nvPr/>
        </p:nvSpPr>
        <p:spPr>
          <a:xfrm>
            <a:off x="2882502" y="575956"/>
            <a:ext cx="1841898" cy="152606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en-US" sz="900" spc="-30" dirty="0" smtClean="0">
                <a:solidFill>
                  <a:srgbClr val="009EE1"/>
                </a:solidFill>
                <a:latin typeface="Tahoma"/>
                <a:cs typeface="Tahoma"/>
              </a:rPr>
              <a:t>Student Web Panel / Dashboard</a:t>
            </a:r>
            <a:endParaRPr sz="900" dirty="0">
              <a:latin typeface="Tahoma"/>
              <a:cs typeface="Tahoma"/>
            </a:endParaRPr>
          </a:p>
        </p:txBody>
      </p:sp>
      <p:sp>
        <p:nvSpPr>
          <p:cNvPr id="110" name="object 110"/>
          <p:cNvSpPr txBox="1"/>
          <p:nvPr/>
        </p:nvSpPr>
        <p:spPr>
          <a:xfrm>
            <a:off x="2645388" y="936493"/>
            <a:ext cx="2617529" cy="165340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4150" marR="791845" indent="-171450">
              <a:lnSpc>
                <a:spcPct val="1209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en-US" sz="700" spc="5" dirty="0" smtClean="0">
                <a:solidFill>
                  <a:srgbClr val="221F1F"/>
                </a:solidFill>
                <a:latin typeface="Tahoma"/>
                <a:cs typeface="Tahoma"/>
              </a:rPr>
              <a:t>Student </a:t>
            </a:r>
            <a:r>
              <a:rPr lang="en-US" sz="700" spc="5" dirty="0">
                <a:solidFill>
                  <a:srgbClr val="221F1F"/>
                </a:solidFill>
                <a:latin typeface="Tahoma"/>
                <a:cs typeface="Tahoma"/>
              </a:rPr>
              <a:t>dashboard to login </a:t>
            </a:r>
            <a:r>
              <a:rPr lang="en-US" sz="700" spc="5" dirty="0" smtClean="0">
                <a:solidFill>
                  <a:srgbClr val="221F1F"/>
                </a:solidFill>
                <a:latin typeface="Tahoma"/>
                <a:cs typeface="Tahoma"/>
              </a:rPr>
              <a:t>to.</a:t>
            </a:r>
          </a:p>
          <a:p>
            <a:pPr marL="184150" marR="791845" indent="-171450">
              <a:lnSpc>
                <a:spcPct val="1209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en-US" sz="700" spc="5" dirty="0" smtClean="0">
                <a:solidFill>
                  <a:srgbClr val="221F1F"/>
                </a:solidFill>
                <a:latin typeface="Tahoma"/>
                <a:cs typeface="Tahoma"/>
              </a:rPr>
              <a:t>Students </a:t>
            </a:r>
            <a:r>
              <a:rPr lang="en-US" sz="700" spc="5" dirty="0">
                <a:solidFill>
                  <a:srgbClr val="221F1F"/>
                </a:solidFill>
                <a:latin typeface="Tahoma"/>
                <a:cs typeface="Tahoma"/>
              </a:rPr>
              <a:t>can be able to check due payments, </a:t>
            </a:r>
            <a:endParaRPr lang="en-US" sz="700" spc="5" dirty="0" smtClean="0">
              <a:solidFill>
                <a:srgbClr val="221F1F"/>
              </a:solidFill>
              <a:latin typeface="Tahoma"/>
              <a:cs typeface="Tahoma"/>
            </a:endParaRPr>
          </a:p>
          <a:p>
            <a:pPr marL="184150" marR="791845" indent="-171450">
              <a:lnSpc>
                <a:spcPct val="1209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en-US" sz="700" spc="5" dirty="0" smtClean="0">
                <a:solidFill>
                  <a:srgbClr val="221F1F"/>
                </a:solidFill>
                <a:latin typeface="Tahoma"/>
                <a:cs typeface="Tahoma"/>
              </a:rPr>
              <a:t>Student can check results,</a:t>
            </a:r>
          </a:p>
          <a:p>
            <a:pPr marL="184150" marR="791845" indent="-171450">
              <a:lnSpc>
                <a:spcPct val="1209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en-US" sz="700" spc="5" dirty="0" smtClean="0">
                <a:solidFill>
                  <a:srgbClr val="221F1F"/>
                </a:solidFill>
                <a:latin typeface="Tahoma"/>
                <a:cs typeface="Tahoma"/>
              </a:rPr>
              <a:t>Student can check </a:t>
            </a:r>
            <a:r>
              <a:rPr lang="en-US" sz="700" spc="5" dirty="0">
                <a:solidFill>
                  <a:srgbClr val="221F1F"/>
                </a:solidFill>
                <a:latin typeface="Tahoma"/>
                <a:cs typeface="Tahoma"/>
              </a:rPr>
              <a:t>study progress, enrolments, </a:t>
            </a:r>
            <a:endParaRPr lang="en-US" sz="700" spc="5" dirty="0" smtClean="0">
              <a:solidFill>
                <a:srgbClr val="221F1F"/>
              </a:solidFill>
              <a:latin typeface="Tahoma"/>
              <a:cs typeface="Tahoma"/>
            </a:endParaRPr>
          </a:p>
          <a:p>
            <a:pPr marL="184150" marR="791845" indent="-171450">
              <a:lnSpc>
                <a:spcPct val="1209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en-US" sz="700" spc="5" dirty="0" smtClean="0">
                <a:solidFill>
                  <a:srgbClr val="221F1F"/>
                </a:solidFill>
                <a:latin typeface="Tahoma"/>
                <a:cs typeface="Tahoma"/>
              </a:rPr>
              <a:t>Student can check courses</a:t>
            </a:r>
            <a:r>
              <a:rPr lang="en-US" sz="700" spc="5" dirty="0">
                <a:solidFill>
                  <a:srgbClr val="221F1F"/>
                </a:solidFill>
                <a:latin typeface="Tahoma"/>
                <a:cs typeface="Tahoma"/>
              </a:rPr>
              <a:t>, mark sheet, grade </a:t>
            </a:r>
            <a:r>
              <a:rPr lang="en-US" sz="700" spc="5" dirty="0" smtClean="0">
                <a:solidFill>
                  <a:srgbClr val="221F1F"/>
                </a:solidFill>
                <a:latin typeface="Tahoma"/>
                <a:cs typeface="Tahoma"/>
              </a:rPr>
              <a:t>etc.</a:t>
            </a:r>
          </a:p>
          <a:p>
            <a:pPr marL="184150" marR="791845" indent="-171450">
              <a:lnSpc>
                <a:spcPct val="1209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en-US" sz="700" spc="5" dirty="0" smtClean="0">
                <a:solidFill>
                  <a:srgbClr val="221F1F"/>
                </a:solidFill>
                <a:latin typeface="Tahoma"/>
                <a:cs typeface="Tahoma"/>
              </a:rPr>
              <a:t>Student </a:t>
            </a:r>
            <a:r>
              <a:rPr lang="en-US" sz="700" spc="5" dirty="0">
                <a:solidFill>
                  <a:srgbClr val="221F1F"/>
                </a:solidFill>
                <a:latin typeface="Tahoma"/>
                <a:cs typeface="Tahoma"/>
              </a:rPr>
              <a:t>can be able to check academic calendar to plan their studies</a:t>
            </a:r>
            <a:r>
              <a:rPr lang="en-US" sz="700" spc="5" dirty="0" smtClean="0">
                <a:solidFill>
                  <a:srgbClr val="221F1F"/>
                </a:solidFill>
                <a:latin typeface="Tahoma"/>
                <a:cs typeface="Tahoma"/>
              </a:rPr>
              <a:t>.</a:t>
            </a:r>
          </a:p>
          <a:p>
            <a:pPr marL="184150" marR="791845" indent="-171450">
              <a:lnSpc>
                <a:spcPct val="1209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en-US" sz="700" spc="5" dirty="0" smtClean="0">
                <a:solidFill>
                  <a:srgbClr val="221F1F"/>
                </a:solidFill>
                <a:latin typeface="Tahoma"/>
                <a:cs typeface="Tahoma"/>
              </a:rPr>
              <a:t>Notification and upcoming events availability on dashboard</a:t>
            </a:r>
            <a:endParaRPr sz="700" dirty="0">
              <a:latin typeface="Tahoma"/>
              <a:cs typeface="Tahoma"/>
            </a:endParaRPr>
          </a:p>
        </p:txBody>
      </p:sp>
      <p:sp>
        <p:nvSpPr>
          <p:cNvPr id="111" name="object 111"/>
          <p:cNvSpPr/>
          <p:nvPr/>
        </p:nvSpPr>
        <p:spPr>
          <a:xfrm>
            <a:off x="2642997" y="812171"/>
            <a:ext cx="1726564" cy="0"/>
          </a:xfrm>
          <a:custGeom>
            <a:avLst/>
            <a:gdLst/>
            <a:ahLst/>
            <a:cxnLst/>
            <a:rect l="l" t="t" r="r" b="b"/>
            <a:pathLst>
              <a:path w="1726564">
                <a:moveTo>
                  <a:pt x="0" y="0"/>
                </a:moveTo>
                <a:lnTo>
                  <a:pt x="1726095" y="0"/>
                </a:lnTo>
              </a:path>
            </a:pathLst>
          </a:custGeom>
          <a:ln w="9664">
            <a:solidFill>
              <a:srgbClr val="92939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6863626" y="2149500"/>
            <a:ext cx="259072" cy="21276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 txBox="1"/>
          <p:nvPr/>
        </p:nvSpPr>
        <p:spPr>
          <a:xfrm>
            <a:off x="6859993" y="2133600"/>
            <a:ext cx="2131607" cy="175688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319405">
              <a:lnSpc>
                <a:spcPct val="100000"/>
              </a:lnSpc>
              <a:spcBef>
                <a:spcPts val="229"/>
              </a:spcBef>
            </a:pPr>
            <a:r>
              <a:rPr lang="en-US" sz="950" spc="-65" dirty="0" smtClean="0">
                <a:solidFill>
                  <a:srgbClr val="009EE1"/>
                </a:solidFill>
                <a:latin typeface="Tahoma"/>
                <a:cs typeface="Tahoma"/>
              </a:rPr>
              <a:t>SMS, Events, Noticeboard Management</a:t>
            </a:r>
            <a:endParaRPr sz="700" dirty="0">
              <a:latin typeface="Tahoma"/>
              <a:cs typeface="Tahoma"/>
            </a:endParaRPr>
          </a:p>
        </p:txBody>
      </p:sp>
      <p:sp>
        <p:nvSpPr>
          <p:cNvPr id="132" name="object 132"/>
          <p:cNvSpPr txBox="1"/>
          <p:nvPr/>
        </p:nvSpPr>
        <p:spPr>
          <a:xfrm>
            <a:off x="6947852" y="2458006"/>
            <a:ext cx="1996606" cy="16786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84150" marR="5080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dirty="0" smtClean="0">
                <a:solidFill>
                  <a:srgbClr val="221F1F"/>
                </a:solidFill>
                <a:latin typeface="Tahoma"/>
                <a:cs typeface="Tahoma"/>
              </a:rPr>
              <a:t>SMS </a:t>
            </a:r>
            <a:r>
              <a:rPr lang="en-US" sz="700" dirty="0">
                <a:solidFill>
                  <a:srgbClr val="221F1F"/>
                </a:solidFill>
                <a:latin typeface="Tahoma"/>
                <a:cs typeface="Tahoma"/>
              </a:rPr>
              <a:t>management should have contact group, single sms, send bulk sms </a:t>
            </a:r>
            <a:r>
              <a:rPr lang="en-US" sz="700" dirty="0" smtClean="0">
                <a:solidFill>
                  <a:srgbClr val="221F1F"/>
                </a:solidFill>
                <a:latin typeface="Tahoma"/>
                <a:cs typeface="Tahoma"/>
              </a:rPr>
              <a:t>features.</a:t>
            </a:r>
          </a:p>
          <a:p>
            <a:pPr marL="184150" marR="5080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dirty="0" smtClean="0">
                <a:solidFill>
                  <a:srgbClr val="221F1F"/>
                </a:solidFill>
                <a:latin typeface="Tahoma"/>
                <a:cs typeface="Tahoma"/>
              </a:rPr>
              <a:t>With </a:t>
            </a:r>
            <a:r>
              <a:rPr lang="en-US" sz="700" dirty="0">
                <a:solidFill>
                  <a:srgbClr val="221F1F"/>
                </a:solidFill>
                <a:latin typeface="Tahoma"/>
                <a:cs typeface="Tahoma"/>
              </a:rPr>
              <a:t>SMS integration, sending text messages to users automatically is </a:t>
            </a:r>
            <a:r>
              <a:rPr lang="en-US" sz="700" dirty="0" smtClean="0">
                <a:solidFill>
                  <a:srgbClr val="221F1F"/>
                </a:solidFill>
                <a:latin typeface="Tahoma"/>
                <a:cs typeface="Tahoma"/>
              </a:rPr>
              <a:t>necessary.</a:t>
            </a:r>
          </a:p>
          <a:p>
            <a:pPr marL="184150" marR="5080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dirty="0" smtClean="0">
                <a:solidFill>
                  <a:srgbClr val="221F1F"/>
                </a:solidFill>
                <a:latin typeface="Tahoma"/>
                <a:cs typeface="Tahoma"/>
              </a:rPr>
              <a:t>The </a:t>
            </a:r>
            <a:r>
              <a:rPr lang="en-US" sz="700" dirty="0">
                <a:solidFill>
                  <a:srgbClr val="221F1F"/>
                </a:solidFill>
                <a:latin typeface="Tahoma"/>
                <a:cs typeface="Tahoma"/>
              </a:rPr>
              <a:t>SMS module should allow administrators and employees to receive and send text messages internally when </a:t>
            </a:r>
            <a:r>
              <a:rPr lang="en-US" sz="700" dirty="0" smtClean="0">
                <a:solidFill>
                  <a:srgbClr val="221F1F"/>
                </a:solidFill>
                <a:latin typeface="Tahoma"/>
                <a:cs typeface="Tahoma"/>
              </a:rPr>
              <a:t>needed.</a:t>
            </a:r>
          </a:p>
          <a:p>
            <a:pPr marL="184150" marR="5080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dirty="0" smtClean="0">
                <a:solidFill>
                  <a:srgbClr val="221F1F"/>
                </a:solidFill>
                <a:latin typeface="Tahoma"/>
                <a:cs typeface="Tahoma"/>
              </a:rPr>
              <a:t>Institute’s </a:t>
            </a:r>
            <a:r>
              <a:rPr lang="en-US" sz="700" dirty="0">
                <a:solidFill>
                  <a:srgbClr val="221F1F"/>
                </a:solidFill>
                <a:latin typeface="Tahoma"/>
                <a:cs typeface="Tahoma"/>
              </a:rPr>
              <a:t>daily schedule should be maintained through </a:t>
            </a:r>
            <a:r>
              <a:rPr lang="en-US" sz="700" dirty="0" smtClean="0">
                <a:solidFill>
                  <a:srgbClr val="221F1F"/>
                </a:solidFill>
                <a:latin typeface="Tahoma"/>
                <a:cs typeface="Tahoma"/>
              </a:rPr>
              <a:t>calendar.</a:t>
            </a:r>
          </a:p>
          <a:p>
            <a:pPr marL="184150" marR="5080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dirty="0" smtClean="0">
                <a:solidFill>
                  <a:srgbClr val="221F1F"/>
                </a:solidFill>
                <a:latin typeface="Tahoma"/>
                <a:cs typeface="Tahoma"/>
              </a:rPr>
              <a:t>Students</a:t>
            </a:r>
            <a:r>
              <a:rPr lang="en-US" sz="700" dirty="0">
                <a:solidFill>
                  <a:srgbClr val="221F1F"/>
                </a:solidFill>
                <a:latin typeface="Tahoma"/>
                <a:cs typeface="Tahoma"/>
              </a:rPr>
              <a:t>, parents and employees can check the upcoming events, examinations, fees dues and plan accordingly.</a:t>
            </a:r>
            <a:endParaRPr sz="700" dirty="0">
              <a:latin typeface="Tahoma"/>
              <a:cs typeface="Tahoma"/>
            </a:endParaRPr>
          </a:p>
        </p:txBody>
      </p:sp>
      <p:sp>
        <p:nvSpPr>
          <p:cNvPr id="134" name="object 4"/>
          <p:cNvSpPr txBox="1">
            <a:spLocks/>
          </p:cNvSpPr>
          <p:nvPr/>
        </p:nvSpPr>
        <p:spPr>
          <a:xfrm>
            <a:off x="444018" y="-39505"/>
            <a:ext cx="4975860" cy="412291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ts val="3060"/>
              </a:lnSpc>
              <a:spcBef>
                <a:spcPts val="114"/>
              </a:spcBef>
            </a:pPr>
            <a:r>
              <a:rPr lang="en-US" sz="2600" kern="0" spc="-145" dirty="0" smtClean="0">
                <a:solidFill>
                  <a:schemeClr val="bg1"/>
                </a:solidFill>
              </a:rPr>
              <a:t>EMIS - Major modules and its features</a:t>
            </a:r>
            <a:endParaRPr lang="en-US" sz="2600" kern="0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9173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514721" y="4952493"/>
            <a:ext cx="5629786" cy="16007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4477" y="-1"/>
            <a:ext cx="9130030" cy="383069"/>
          </a:xfrm>
          <a:custGeom>
            <a:avLst/>
            <a:gdLst/>
            <a:ahLst/>
            <a:cxnLst/>
            <a:rect l="l" t="t" r="r" b="b"/>
            <a:pathLst>
              <a:path w="9130030" h="161290">
                <a:moveTo>
                  <a:pt x="0" y="161023"/>
                </a:moveTo>
                <a:lnTo>
                  <a:pt x="9129522" y="161023"/>
                </a:lnTo>
                <a:lnTo>
                  <a:pt x="9129522" y="0"/>
                </a:lnTo>
                <a:lnTo>
                  <a:pt x="0" y="0"/>
                </a:lnTo>
                <a:lnTo>
                  <a:pt x="0" y="161023"/>
                </a:lnTo>
                <a:close/>
              </a:path>
            </a:pathLst>
          </a:custGeom>
          <a:solidFill>
            <a:srgbClr val="339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1483" y="510552"/>
            <a:ext cx="207888" cy="21083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782370" y="552715"/>
            <a:ext cx="1565896" cy="152606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en-US" sz="900" spc="-45" dirty="0" smtClean="0">
                <a:solidFill>
                  <a:srgbClr val="00B0F0"/>
                </a:solidFill>
                <a:latin typeface="Tahoma"/>
                <a:cs typeface="Tahoma"/>
              </a:rPr>
              <a:t>Training</a:t>
            </a:r>
            <a:r>
              <a:rPr lang="en-US" sz="900" spc="-70" dirty="0" smtClean="0">
                <a:solidFill>
                  <a:srgbClr val="00B0F0"/>
                </a:solidFill>
                <a:latin typeface="Tahoma"/>
                <a:cs typeface="Tahoma"/>
              </a:rPr>
              <a:t> Management</a:t>
            </a:r>
            <a:endParaRPr sz="900" dirty="0">
              <a:solidFill>
                <a:srgbClr val="00B0F0"/>
              </a:solidFill>
              <a:latin typeface="Tahoma"/>
              <a:cs typeface="Tahom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22074" y="874968"/>
            <a:ext cx="1883465" cy="39720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4150" marR="224790" indent="-171450">
              <a:lnSpc>
                <a:spcPct val="1208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Easy </a:t>
            </a:r>
            <a:r>
              <a:rPr lang="en-US" sz="700" spc="-10" dirty="0">
                <a:solidFill>
                  <a:srgbClr val="221F1F"/>
                </a:solidFill>
                <a:latin typeface="Tahoma"/>
                <a:cs typeface="Tahoma"/>
              </a:rPr>
              <a:t>online registration for both student and </a:t>
            </a: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teacher</a:t>
            </a:r>
          </a:p>
          <a:p>
            <a:pPr marL="184150" marR="224790" indent="-171450">
              <a:lnSpc>
                <a:spcPct val="1208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Online </a:t>
            </a:r>
            <a:r>
              <a:rPr lang="en-US" sz="700" spc="-10" dirty="0">
                <a:solidFill>
                  <a:srgbClr val="221F1F"/>
                </a:solidFill>
                <a:latin typeface="Tahoma"/>
                <a:cs typeface="Tahoma"/>
              </a:rPr>
              <a:t>exam </a:t>
            </a: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facility</a:t>
            </a:r>
          </a:p>
          <a:p>
            <a:pPr marL="184150" marR="224790" indent="-171450">
              <a:lnSpc>
                <a:spcPct val="1208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Online </a:t>
            </a:r>
            <a:r>
              <a:rPr lang="en-US" sz="700" spc="-10" dirty="0">
                <a:solidFill>
                  <a:srgbClr val="221F1F"/>
                </a:solidFill>
                <a:latin typeface="Tahoma"/>
                <a:cs typeface="Tahoma"/>
              </a:rPr>
              <a:t>exam automatic </a:t>
            </a: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evaluation</a:t>
            </a:r>
          </a:p>
          <a:p>
            <a:pPr marL="184150" marR="224790" indent="-171450">
              <a:lnSpc>
                <a:spcPct val="1208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Trainee </a:t>
            </a:r>
            <a:r>
              <a:rPr lang="en-US" sz="700" spc="-10" dirty="0">
                <a:solidFill>
                  <a:srgbClr val="221F1F"/>
                </a:solidFill>
                <a:latin typeface="Tahoma"/>
                <a:cs typeface="Tahoma"/>
              </a:rPr>
              <a:t>evaluation program set </a:t>
            </a: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up</a:t>
            </a:r>
          </a:p>
          <a:p>
            <a:pPr marL="184150" marR="224790" indent="-171450">
              <a:lnSpc>
                <a:spcPct val="1208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Easy </a:t>
            </a:r>
            <a:r>
              <a:rPr lang="en-US" sz="700" spc="-10" dirty="0">
                <a:solidFill>
                  <a:srgbClr val="221F1F"/>
                </a:solidFill>
                <a:latin typeface="Tahoma"/>
                <a:cs typeface="Tahoma"/>
              </a:rPr>
              <a:t>course content creation option (bulk </a:t>
            </a: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entry)</a:t>
            </a:r>
          </a:p>
          <a:p>
            <a:pPr marL="184150" marR="224790" indent="-171450">
              <a:lnSpc>
                <a:spcPct val="1208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Trainer </a:t>
            </a:r>
            <a:r>
              <a:rPr lang="en-US" sz="700" spc="-10" dirty="0">
                <a:solidFill>
                  <a:srgbClr val="221F1F"/>
                </a:solidFill>
                <a:latin typeface="Tahoma"/>
                <a:cs typeface="Tahoma"/>
              </a:rPr>
              <a:t>and Trainee records / history should be </a:t>
            </a: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available</a:t>
            </a:r>
          </a:p>
          <a:p>
            <a:pPr marL="184150" marR="224790" indent="-171450">
              <a:lnSpc>
                <a:spcPct val="1208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Trainee </a:t>
            </a:r>
            <a:r>
              <a:rPr lang="en-US" sz="700" spc="-10" dirty="0">
                <a:solidFill>
                  <a:srgbClr val="221F1F"/>
                </a:solidFill>
                <a:latin typeface="Tahoma"/>
                <a:cs typeface="Tahoma"/>
              </a:rPr>
              <a:t>automatic </a:t>
            </a: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assessment</a:t>
            </a:r>
          </a:p>
          <a:p>
            <a:pPr marL="184150" marR="224790" indent="-171450">
              <a:lnSpc>
                <a:spcPct val="1208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Exam </a:t>
            </a:r>
            <a:r>
              <a:rPr lang="en-US" sz="700" spc="-10" dirty="0">
                <a:solidFill>
                  <a:srgbClr val="221F1F"/>
                </a:solidFill>
                <a:latin typeface="Tahoma"/>
                <a:cs typeface="Tahoma"/>
              </a:rPr>
              <a:t>automatic certification creation facility based on the online </a:t>
            </a: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exams.</a:t>
            </a:r>
          </a:p>
          <a:p>
            <a:pPr marL="184150" marR="224790" indent="-171450">
              <a:lnSpc>
                <a:spcPct val="1208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Admin </a:t>
            </a:r>
            <a:r>
              <a:rPr lang="en-US" sz="700" spc="-10" dirty="0">
                <a:solidFill>
                  <a:srgbClr val="221F1F"/>
                </a:solidFill>
                <a:latin typeface="Tahoma"/>
                <a:cs typeface="Tahoma"/>
              </a:rPr>
              <a:t>can be able to create trainer accounts, suspend or activate </a:t>
            </a: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trainers.</a:t>
            </a:r>
          </a:p>
          <a:p>
            <a:pPr marL="184150" marR="224790" indent="-171450">
              <a:lnSpc>
                <a:spcPct val="1208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CMS </a:t>
            </a:r>
            <a:r>
              <a:rPr lang="en-US" sz="700" spc="-10" dirty="0">
                <a:solidFill>
                  <a:srgbClr val="221F1F"/>
                </a:solidFill>
                <a:latin typeface="Tahoma"/>
                <a:cs typeface="Tahoma"/>
              </a:rPr>
              <a:t>is available for uploading course </a:t>
            </a: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content.</a:t>
            </a:r>
          </a:p>
          <a:p>
            <a:pPr marL="184150" marR="224790" indent="-171450">
              <a:lnSpc>
                <a:spcPct val="1208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Online </a:t>
            </a:r>
            <a:r>
              <a:rPr lang="en-US" sz="700" spc="-10" dirty="0">
                <a:solidFill>
                  <a:srgbClr val="221F1F"/>
                </a:solidFill>
                <a:latin typeface="Tahoma"/>
                <a:cs typeface="Tahoma"/>
              </a:rPr>
              <a:t>courses can be created, edited by </a:t>
            </a: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admin.</a:t>
            </a:r>
          </a:p>
          <a:p>
            <a:pPr marL="184150" marR="224790" indent="-171450">
              <a:lnSpc>
                <a:spcPct val="1208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Question </a:t>
            </a:r>
            <a:r>
              <a:rPr lang="en-US" sz="700" spc="-10" dirty="0">
                <a:solidFill>
                  <a:srgbClr val="221F1F"/>
                </a:solidFill>
                <a:latin typeface="Tahoma"/>
                <a:cs typeface="Tahoma"/>
              </a:rPr>
              <a:t>Bank facility for automatic exam </a:t>
            </a: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setups.</a:t>
            </a:r>
          </a:p>
          <a:p>
            <a:pPr marL="184150" marR="224790" indent="-171450">
              <a:lnSpc>
                <a:spcPct val="1208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MCQ</a:t>
            </a:r>
            <a:r>
              <a:rPr lang="en-US" sz="700" spc="-10" dirty="0">
                <a:solidFill>
                  <a:srgbClr val="221F1F"/>
                </a:solidFill>
                <a:latin typeface="Tahoma"/>
                <a:cs typeface="Tahoma"/>
              </a:rPr>
              <a:t>, True/false, fill in the gaps, written exam questions pattern should be </a:t>
            </a: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available.</a:t>
            </a:r>
          </a:p>
          <a:p>
            <a:pPr marL="184150" marR="224790" indent="-171450">
              <a:lnSpc>
                <a:spcPct val="1208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Quick </a:t>
            </a:r>
            <a:r>
              <a:rPr lang="en-US" sz="700" spc="-10" dirty="0">
                <a:solidFill>
                  <a:srgbClr val="221F1F"/>
                </a:solidFill>
                <a:latin typeface="Tahoma"/>
                <a:cs typeface="Tahoma"/>
              </a:rPr>
              <a:t>tests, model tests with randomized </a:t>
            </a: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questions.</a:t>
            </a:r>
          </a:p>
          <a:p>
            <a:pPr marL="184150" marR="224790" indent="-171450">
              <a:lnSpc>
                <a:spcPct val="1208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Instant </a:t>
            </a:r>
            <a:r>
              <a:rPr lang="en-US" sz="700" spc="-10" dirty="0">
                <a:solidFill>
                  <a:srgbClr val="221F1F"/>
                </a:solidFill>
                <a:latin typeface="Tahoma"/>
                <a:cs typeface="Tahoma"/>
              </a:rPr>
              <a:t>and automatic mar distributions </a:t>
            </a: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facility.</a:t>
            </a:r>
          </a:p>
          <a:p>
            <a:pPr marL="184150" marR="224790" indent="-171450">
              <a:lnSpc>
                <a:spcPct val="1208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Dashboard </a:t>
            </a:r>
            <a:r>
              <a:rPr lang="en-US" sz="700" spc="-10" dirty="0">
                <a:solidFill>
                  <a:srgbClr val="221F1F"/>
                </a:solidFill>
                <a:latin typeface="Tahoma"/>
                <a:cs typeface="Tahoma"/>
              </a:rPr>
              <a:t>should display analytics, reports.</a:t>
            </a:r>
            <a:endParaRPr sz="700" dirty="0">
              <a:latin typeface="Tahoma"/>
              <a:cs typeface="Tahoma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15797" y="776224"/>
            <a:ext cx="1312545" cy="0"/>
          </a:xfrm>
          <a:custGeom>
            <a:avLst/>
            <a:gdLst/>
            <a:ahLst/>
            <a:cxnLst/>
            <a:rect l="l" t="t" r="r" b="b"/>
            <a:pathLst>
              <a:path w="1312545">
                <a:moveTo>
                  <a:pt x="0" y="0"/>
                </a:moveTo>
                <a:lnTo>
                  <a:pt x="1312024" y="0"/>
                </a:lnTo>
              </a:path>
            </a:pathLst>
          </a:custGeom>
          <a:ln w="7340">
            <a:solidFill>
              <a:srgbClr val="92939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518382" y="555508"/>
            <a:ext cx="200748" cy="20206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6514901" y="872847"/>
            <a:ext cx="2411615" cy="796372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84150" indent="-171450">
              <a:lnSpc>
                <a:spcPct val="100000"/>
              </a:lnSpc>
              <a:spcBef>
                <a:spcPts val="270"/>
              </a:spcBef>
              <a:buFont typeface="Wingdings" panose="05000000000000000000" pitchFamily="2" charset="2"/>
              <a:buChar char="q"/>
            </a:pP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Reports </a:t>
            </a:r>
            <a:r>
              <a:rPr lang="en-US" sz="700" spc="-10" dirty="0">
                <a:solidFill>
                  <a:srgbClr val="221F1F"/>
                </a:solidFill>
                <a:latin typeface="Tahoma"/>
                <a:cs typeface="Tahoma"/>
              </a:rPr>
              <a:t>and analytics will be available for users, course, students, employees, payroll and other related </a:t>
            </a: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areas.</a:t>
            </a:r>
          </a:p>
          <a:p>
            <a:pPr marL="184150" indent="-171450">
              <a:lnSpc>
                <a:spcPct val="100000"/>
              </a:lnSpc>
              <a:spcBef>
                <a:spcPts val="270"/>
              </a:spcBef>
              <a:buFont typeface="Wingdings" panose="05000000000000000000" pitchFamily="2" charset="2"/>
              <a:buChar char="q"/>
            </a:pP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Detailed </a:t>
            </a:r>
            <a:r>
              <a:rPr lang="en-US" sz="700" spc="-10" dirty="0">
                <a:solidFill>
                  <a:srgbClr val="221F1F"/>
                </a:solidFill>
                <a:latin typeface="Tahoma"/>
                <a:cs typeface="Tahoma"/>
              </a:rPr>
              <a:t>level report </a:t>
            </a:r>
          </a:p>
          <a:p>
            <a:pPr marL="184150" indent="-171450">
              <a:lnSpc>
                <a:spcPct val="100000"/>
              </a:lnSpc>
              <a:spcBef>
                <a:spcPts val="270"/>
              </a:spcBef>
              <a:buFont typeface="Wingdings" panose="05000000000000000000" pitchFamily="2" charset="2"/>
              <a:buChar char="q"/>
            </a:pP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Dynamic report and automatically </a:t>
            </a:r>
            <a:r>
              <a:rPr lang="en-US" sz="700" spc="-10" dirty="0">
                <a:solidFill>
                  <a:srgbClr val="221F1F"/>
                </a:solidFill>
                <a:latin typeface="Tahoma"/>
                <a:cs typeface="Tahoma"/>
              </a:rPr>
              <a:t>updated as per changes in </a:t>
            </a: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data.</a:t>
            </a:r>
          </a:p>
          <a:p>
            <a:pPr marL="184150" indent="-171450">
              <a:lnSpc>
                <a:spcPct val="100000"/>
              </a:lnSpc>
              <a:spcBef>
                <a:spcPts val="270"/>
              </a:spcBef>
              <a:buFont typeface="Wingdings" panose="05000000000000000000" pitchFamily="2" charset="2"/>
              <a:buChar char="q"/>
            </a:pP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Different formats exports facility (i.e</a:t>
            </a:r>
            <a:r>
              <a:rPr lang="en-US" sz="700" spc="-10" dirty="0">
                <a:solidFill>
                  <a:srgbClr val="221F1F"/>
                </a:solidFill>
                <a:latin typeface="Tahoma"/>
                <a:cs typeface="Tahoma"/>
              </a:rPr>
              <a:t>. excel, doc etc.)</a:t>
            </a:r>
            <a:endParaRPr sz="700" dirty="0">
              <a:latin typeface="Tahoma"/>
              <a:cs typeface="Tahoma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4613300" y="510210"/>
            <a:ext cx="273817" cy="27534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4627486" y="803053"/>
            <a:ext cx="1523365" cy="0"/>
          </a:xfrm>
          <a:custGeom>
            <a:avLst/>
            <a:gdLst/>
            <a:ahLst/>
            <a:cxnLst/>
            <a:rect l="l" t="t" r="r" b="b"/>
            <a:pathLst>
              <a:path w="1523364">
                <a:moveTo>
                  <a:pt x="0" y="0"/>
                </a:moveTo>
                <a:lnTo>
                  <a:pt x="1523225" y="0"/>
                </a:lnTo>
              </a:path>
            </a:pathLst>
          </a:custGeom>
          <a:ln w="5092">
            <a:solidFill>
              <a:srgbClr val="92939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4930228" y="544119"/>
            <a:ext cx="1905051" cy="15837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950" spc="-60" dirty="0" smtClean="0">
                <a:solidFill>
                  <a:srgbClr val="009EE1"/>
                </a:solidFill>
                <a:latin typeface="Tahoma"/>
                <a:cs typeface="Tahoma"/>
              </a:rPr>
              <a:t>Dormitory Management</a:t>
            </a:r>
            <a:endParaRPr sz="950" dirty="0">
              <a:latin typeface="Tahoma"/>
              <a:cs typeface="Tahoma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4601817" y="821121"/>
            <a:ext cx="1892237" cy="132600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84150" marR="624840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spc="10" dirty="0" smtClean="0">
                <a:solidFill>
                  <a:srgbClr val="221F1F"/>
                </a:solidFill>
                <a:latin typeface="Tahoma"/>
                <a:cs typeface="Tahoma"/>
              </a:rPr>
              <a:t>Custom Interface</a:t>
            </a:r>
          </a:p>
          <a:p>
            <a:pPr marL="184150" marR="624840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spc="10" dirty="0" smtClean="0">
                <a:solidFill>
                  <a:srgbClr val="221F1F"/>
                </a:solidFill>
                <a:latin typeface="Tahoma"/>
                <a:cs typeface="Tahoma"/>
              </a:rPr>
              <a:t>Easy </a:t>
            </a:r>
            <a:r>
              <a:rPr lang="en-US" sz="700" spc="10" dirty="0">
                <a:solidFill>
                  <a:srgbClr val="221F1F"/>
                </a:solidFill>
                <a:latin typeface="Tahoma"/>
                <a:cs typeface="Tahoma"/>
              </a:rPr>
              <a:t>Online </a:t>
            </a:r>
            <a:r>
              <a:rPr lang="en-US" sz="700" spc="10" dirty="0" smtClean="0">
                <a:solidFill>
                  <a:srgbClr val="221F1F"/>
                </a:solidFill>
                <a:latin typeface="Tahoma"/>
                <a:cs typeface="Tahoma"/>
              </a:rPr>
              <a:t>Registration</a:t>
            </a:r>
          </a:p>
          <a:p>
            <a:pPr marL="184150" marR="624840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spc="10" dirty="0" smtClean="0">
                <a:solidFill>
                  <a:srgbClr val="221F1F"/>
                </a:solidFill>
                <a:latin typeface="Tahoma"/>
                <a:cs typeface="Tahoma"/>
              </a:rPr>
              <a:t>Payment</a:t>
            </a:r>
          </a:p>
          <a:p>
            <a:pPr marL="184150" marR="624840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spc="10" dirty="0" smtClean="0">
                <a:solidFill>
                  <a:srgbClr val="221F1F"/>
                </a:solidFill>
                <a:latin typeface="Tahoma"/>
                <a:cs typeface="Tahoma"/>
              </a:rPr>
              <a:t>Permission</a:t>
            </a:r>
          </a:p>
          <a:p>
            <a:pPr marL="184150" marR="624840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spc="10" dirty="0" smtClean="0">
                <a:solidFill>
                  <a:srgbClr val="221F1F"/>
                </a:solidFill>
                <a:latin typeface="Tahoma"/>
                <a:cs typeface="Tahoma"/>
              </a:rPr>
              <a:t>Search </a:t>
            </a:r>
            <a:r>
              <a:rPr lang="en-US" sz="700" spc="10" dirty="0">
                <a:solidFill>
                  <a:srgbClr val="221F1F"/>
                </a:solidFill>
                <a:latin typeface="Tahoma"/>
                <a:cs typeface="Tahoma"/>
              </a:rPr>
              <a:t>Room </a:t>
            </a:r>
            <a:r>
              <a:rPr lang="en-US" sz="700" spc="10" dirty="0" smtClean="0">
                <a:solidFill>
                  <a:srgbClr val="221F1F"/>
                </a:solidFill>
                <a:latin typeface="Tahoma"/>
                <a:cs typeface="Tahoma"/>
              </a:rPr>
              <a:t>Availability</a:t>
            </a:r>
          </a:p>
          <a:p>
            <a:pPr marL="184150" marR="624840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spc="10" dirty="0" smtClean="0">
                <a:solidFill>
                  <a:srgbClr val="221F1F"/>
                </a:solidFill>
                <a:latin typeface="Tahoma"/>
                <a:cs typeface="Tahoma"/>
              </a:rPr>
              <a:t>Book Room</a:t>
            </a:r>
          </a:p>
          <a:p>
            <a:pPr marL="184150" marR="624840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spc="10" dirty="0" smtClean="0">
                <a:solidFill>
                  <a:srgbClr val="221F1F"/>
                </a:solidFill>
                <a:latin typeface="Tahoma"/>
                <a:cs typeface="Tahoma"/>
              </a:rPr>
              <a:t>Check </a:t>
            </a:r>
            <a:r>
              <a:rPr lang="en-US" sz="700" spc="10" dirty="0">
                <a:solidFill>
                  <a:srgbClr val="221F1F"/>
                </a:solidFill>
                <a:latin typeface="Tahoma"/>
                <a:cs typeface="Tahoma"/>
              </a:rPr>
              <a:t>in , check </a:t>
            </a:r>
            <a:r>
              <a:rPr lang="en-US" sz="700" spc="10" dirty="0" smtClean="0">
                <a:solidFill>
                  <a:srgbClr val="221F1F"/>
                </a:solidFill>
                <a:latin typeface="Tahoma"/>
                <a:cs typeface="Tahoma"/>
              </a:rPr>
              <a:t>out</a:t>
            </a:r>
          </a:p>
          <a:p>
            <a:pPr marL="184150" marR="624840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spc="10" dirty="0" smtClean="0">
                <a:solidFill>
                  <a:srgbClr val="221F1F"/>
                </a:solidFill>
                <a:latin typeface="Tahoma"/>
                <a:cs typeface="Tahoma"/>
              </a:rPr>
              <a:t>Room Allocation</a:t>
            </a:r>
          </a:p>
          <a:p>
            <a:pPr marL="184150" marR="624840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spc="10" dirty="0" smtClean="0">
                <a:solidFill>
                  <a:srgbClr val="221F1F"/>
                </a:solidFill>
                <a:latin typeface="Tahoma"/>
                <a:cs typeface="Tahoma"/>
              </a:rPr>
              <a:t>Room </a:t>
            </a:r>
            <a:r>
              <a:rPr lang="en-US" sz="700" spc="10" dirty="0">
                <a:solidFill>
                  <a:srgbClr val="221F1F"/>
                </a:solidFill>
                <a:latin typeface="Tahoma"/>
                <a:cs typeface="Tahoma"/>
              </a:rPr>
              <a:t>Requisition</a:t>
            </a:r>
            <a:endParaRPr sz="700" dirty="0">
              <a:latin typeface="Tahoma"/>
              <a:cs typeface="Tahoma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2357440" y="2642945"/>
            <a:ext cx="269943" cy="23837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2388736" y="2950323"/>
            <a:ext cx="1293495" cy="0"/>
          </a:xfrm>
          <a:custGeom>
            <a:avLst/>
            <a:gdLst/>
            <a:ahLst/>
            <a:cxnLst/>
            <a:rect l="l" t="t" r="r" b="b"/>
            <a:pathLst>
              <a:path w="1293495">
                <a:moveTo>
                  <a:pt x="0" y="0"/>
                </a:moveTo>
                <a:lnTo>
                  <a:pt x="1293482" y="0"/>
                </a:lnTo>
              </a:path>
            </a:pathLst>
          </a:custGeom>
          <a:ln w="9626">
            <a:solidFill>
              <a:srgbClr val="92939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 txBox="1"/>
          <p:nvPr/>
        </p:nvSpPr>
        <p:spPr>
          <a:xfrm>
            <a:off x="2638181" y="2598978"/>
            <a:ext cx="1604057" cy="3045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lang="en-US" sz="950" spc="-70" dirty="0" smtClean="0">
                <a:solidFill>
                  <a:srgbClr val="009EE1"/>
                </a:solidFill>
                <a:latin typeface="Tahoma"/>
                <a:cs typeface="Tahoma"/>
              </a:rPr>
              <a:t>Website CMS ( Content Management)</a:t>
            </a:r>
            <a:endParaRPr sz="950" dirty="0">
              <a:latin typeface="Tahoma"/>
              <a:cs typeface="Tahoma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2464969" y="2972549"/>
            <a:ext cx="2261949" cy="1140056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84150" marR="334645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spc="5" dirty="0" smtClean="0">
                <a:solidFill>
                  <a:srgbClr val="221F1F"/>
                </a:solidFill>
                <a:latin typeface="Tahoma"/>
                <a:cs typeface="Tahoma"/>
              </a:rPr>
              <a:t>Website </a:t>
            </a:r>
            <a:r>
              <a:rPr lang="en-US" sz="700" spc="5" dirty="0">
                <a:solidFill>
                  <a:srgbClr val="221F1F"/>
                </a:solidFill>
                <a:latin typeface="Tahoma"/>
                <a:cs typeface="Tahoma"/>
              </a:rPr>
              <a:t>Management includes Message, News and Achievement, </a:t>
            </a:r>
            <a:endParaRPr lang="en-US" sz="700" spc="5" dirty="0" smtClean="0">
              <a:solidFill>
                <a:srgbClr val="221F1F"/>
              </a:solidFill>
              <a:latin typeface="Tahoma"/>
              <a:cs typeface="Tahoma"/>
            </a:endParaRPr>
          </a:p>
          <a:p>
            <a:pPr marL="184150" marR="334645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spc="5" dirty="0" smtClean="0">
                <a:solidFill>
                  <a:srgbClr val="221F1F"/>
                </a:solidFill>
                <a:latin typeface="Tahoma"/>
                <a:cs typeface="Tahoma"/>
              </a:rPr>
              <a:t>Administration</a:t>
            </a:r>
            <a:r>
              <a:rPr lang="en-US" sz="700" spc="5" dirty="0">
                <a:solidFill>
                  <a:srgbClr val="221F1F"/>
                </a:solidFill>
                <a:latin typeface="Tahoma"/>
                <a:cs typeface="Tahoma"/>
              </a:rPr>
              <a:t>, Noticeboard, Quick </a:t>
            </a:r>
            <a:r>
              <a:rPr lang="en-US" sz="700" spc="5" dirty="0" smtClean="0">
                <a:solidFill>
                  <a:srgbClr val="221F1F"/>
                </a:solidFill>
                <a:latin typeface="Tahoma"/>
                <a:cs typeface="Tahoma"/>
              </a:rPr>
              <a:t>links</a:t>
            </a:r>
          </a:p>
          <a:p>
            <a:pPr marL="184150" marR="334645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spc="5" dirty="0" smtClean="0">
                <a:solidFill>
                  <a:srgbClr val="221F1F"/>
                </a:solidFill>
                <a:latin typeface="Tahoma"/>
                <a:cs typeface="Tahoma"/>
              </a:rPr>
              <a:t>Gallery </a:t>
            </a:r>
            <a:r>
              <a:rPr lang="en-US" sz="700" spc="5" dirty="0">
                <a:solidFill>
                  <a:srgbClr val="221F1F"/>
                </a:solidFill>
                <a:latin typeface="Tahoma"/>
                <a:cs typeface="Tahoma"/>
              </a:rPr>
              <a:t>Album, Gallery Images, </a:t>
            </a:r>
            <a:endParaRPr lang="en-US" sz="700" spc="5" dirty="0" smtClean="0">
              <a:solidFill>
                <a:srgbClr val="221F1F"/>
              </a:solidFill>
              <a:latin typeface="Tahoma"/>
              <a:cs typeface="Tahoma"/>
            </a:endParaRPr>
          </a:p>
          <a:p>
            <a:pPr marL="184150" marR="334645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spc="5" dirty="0" smtClean="0">
                <a:solidFill>
                  <a:srgbClr val="221F1F"/>
                </a:solidFill>
                <a:latin typeface="Tahoma"/>
                <a:cs typeface="Tahoma"/>
              </a:rPr>
              <a:t>Slider </a:t>
            </a:r>
            <a:r>
              <a:rPr lang="en-US" sz="700" spc="5" dirty="0">
                <a:solidFill>
                  <a:srgbClr val="221F1F"/>
                </a:solidFill>
                <a:latin typeface="Tahoma"/>
                <a:cs typeface="Tahoma"/>
              </a:rPr>
              <a:t>Images, logo setup, Contact us </a:t>
            </a:r>
            <a:r>
              <a:rPr lang="en-US" sz="700" spc="5" dirty="0" smtClean="0">
                <a:solidFill>
                  <a:srgbClr val="221F1F"/>
                </a:solidFill>
                <a:latin typeface="Tahoma"/>
                <a:cs typeface="Tahoma"/>
              </a:rPr>
              <a:t>pages</a:t>
            </a:r>
          </a:p>
          <a:p>
            <a:pPr marL="184150" marR="334645" indent="-171450">
              <a:lnSpc>
                <a:spcPct val="125000"/>
              </a:lnSpc>
              <a:spcBef>
                <a:spcPts val="90"/>
              </a:spcBef>
              <a:buFont typeface="Wingdings" panose="05000000000000000000" pitchFamily="2" charset="2"/>
              <a:buChar char="q"/>
            </a:pPr>
            <a:r>
              <a:rPr lang="en-US" sz="700" spc="5" dirty="0" smtClean="0">
                <a:solidFill>
                  <a:srgbClr val="221F1F"/>
                </a:solidFill>
                <a:latin typeface="Tahoma"/>
                <a:cs typeface="Tahoma"/>
              </a:rPr>
              <a:t>Fully monitored </a:t>
            </a:r>
            <a:r>
              <a:rPr lang="en-US" sz="700" spc="5" dirty="0">
                <a:solidFill>
                  <a:srgbClr val="221F1F"/>
                </a:solidFill>
                <a:latin typeface="Tahoma"/>
                <a:cs typeface="Tahoma"/>
              </a:rPr>
              <a:t>and controlled by admin through CMS panel.</a:t>
            </a:r>
            <a:endParaRPr sz="700" dirty="0">
              <a:latin typeface="Tahoma"/>
              <a:cs typeface="Tahoma"/>
            </a:endParaRPr>
          </a:p>
        </p:txBody>
      </p:sp>
      <p:sp>
        <p:nvSpPr>
          <p:cNvPr id="95" name="object 95"/>
          <p:cNvSpPr/>
          <p:nvPr/>
        </p:nvSpPr>
        <p:spPr>
          <a:xfrm>
            <a:off x="2400096" y="514807"/>
            <a:ext cx="227431" cy="22899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 txBox="1"/>
          <p:nvPr/>
        </p:nvSpPr>
        <p:spPr>
          <a:xfrm>
            <a:off x="2649804" y="575956"/>
            <a:ext cx="1841898" cy="152606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en-US" sz="900" spc="-30" dirty="0" smtClean="0">
                <a:solidFill>
                  <a:srgbClr val="009EE1"/>
                </a:solidFill>
                <a:latin typeface="Tahoma"/>
                <a:cs typeface="Tahoma"/>
              </a:rPr>
              <a:t>Teacher Web Panel / Dashboard</a:t>
            </a:r>
            <a:endParaRPr sz="900" dirty="0">
              <a:latin typeface="Tahoma"/>
              <a:cs typeface="Tahoma"/>
            </a:endParaRPr>
          </a:p>
        </p:txBody>
      </p:sp>
      <p:sp>
        <p:nvSpPr>
          <p:cNvPr id="109" name="object 109"/>
          <p:cNvSpPr txBox="1"/>
          <p:nvPr/>
        </p:nvSpPr>
        <p:spPr>
          <a:xfrm>
            <a:off x="6477475" y="586215"/>
            <a:ext cx="1630045" cy="142347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04165">
              <a:lnSpc>
                <a:spcPts val="1035"/>
              </a:lnSpc>
              <a:spcBef>
                <a:spcPts val="110"/>
              </a:spcBef>
            </a:pPr>
            <a:r>
              <a:rPr lang="en-US" sz="900" spc="-55" dirty="0" smtClean="0">
                <a:solidFill>
                  <a:srgbClr val="009EE1"/>
                </a:solidFill>
                <a:latin typeface="Tahoma"/>
                <a:cs typeface="Tahoma"/>
              </a:rPr>
              <a:t>Reporting and Analytics</a:t>
            </a:r>
            <a:endParaRPr sz="700" dirty="0">
              <a:latin typeface="Tahoma"/>
              <a:cs typeface="Tahoma"/>
            </a:endParaRPr>
          </a:p>
        </p:txBody>
      </p:sp>
      <p:sp>
        <p:nvSpPr>
          <p:cNvPr id="110" name="object 110"/>
          <p:cNvSpPr txBox="1"/>
          <p:nvPr/>
        </p:nvSpPr>
        <p:spPr>
          <a:xfrm>
            <a:off x="2400096" y="935206"/>
            <a:ext cx="2577257" cy="148457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4150" marR="791845" indent="-171450">
              <a:lnSpc>
                <a:spcPct val="1209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en-US" sz="700" spc="5" dirty="0" smtClean="0">
                <a:solidFill>
                  <a:srgbClr val="221F1F"/>
                </a:solidFill>
                <a:latin typeface="Tahoma"/>
                <a:cs typeface="Tahoma"/>
              </a:rPr>
              <a:t>Employees </a:t>
            </a:r>
            <a:r>
              <a:rPr lang="en-US" sz="700" spc="5" dirty="0">
                <a:solidFill>
                  <a:srgbClr val="221F1F"/>
                </a:solidFill>
                <a:latin typeface="Tahoma"/>
                <a:cs typeface="Tahoma"/>
              </a:rPr>
              <a:t>can be able to keep a track on their leaves application and its approval. </a:t>
            </a:r>
            <a:endParaRPr lang="en-US" sz="700" spc="5" dirty="0" smtClean="0">
              <a:solidFill>
                <a:srgbClr val="221F1F"/>
              </a:solidFill>
              <a:latin typeface="Tahoma"/>
              <a:cs typeface="Tahoma"/>
            </a:endParaRPr>
          </a:p>
          <a:p>
            <a:pPr marL="184150" marR="791845" indent="-171450">
              <a:lnSpc>
                <a:spcPct val="1209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en-US" sz="700" spc="5" dirty="0" smtClean="0">
                <a:solidFill>
                  <a:srgbClr val="221F1F"/>
                </a:solidFill>
                <a:latin typeface="Tahoma"/>
                <a:cs typeface="Tahoma"/>
              </a:rPr>
              <a:t>Teachers </a:t>
            </a:r>
            <a:r>
              <a:rPr lang="en-US" sz="700" spc="5" dirty="0">
                <a:solidFill>
                  <a:srgbClr val="221F1F"/>
                </a:solidFill>
                <a:latin typeface="Tahoma"/>
                <a:cs typeface="Tahoma"/>
              </a:rPr>
              <a:t>can be able to entry  subject mark and place daily subjects assignments </a:t>
            </a:r>
          </a:p>
          <a:p>
            <a:pPr marL="184150" marR="791845" indent="-171450">
              <a:lnSpc>
                <a:spcPct val="1209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en-US" sz="700" spc="5" dirty="0" smtClean="0">
                <a:solidFill>
                  <a:srgbClr val="221F1F"/>
                </a:solidFill>
                <a:latin typeface="Tahoma"/>
                <a:cs typeface="Tahoma"/>
              </a:rPr>
              <a:t>Teachers </a:t>
            </a:r>
            <a:r>
              <a:rPr lang="en-US" sz="700" spc="5" dirty="0">
                <a:solidFill>
                  <a:srgbClr val="221F1F"/>
                </a:solidFill>
                <a:latin typeface="Tahoma"/>
                <a:cs typeface="Tahoma"/>
              </a:rPr>
              <a:t>can be able to check the assigned timetable from their </a:t>
            </a:r>
            <a:r>
              <a:rPr lang="en-US" sz="700" spc="5" dirty="0" smtClean="0">
                <a:solidFill>
                  <a:srgbClr val="221F1F"/>
                </a:solidFill>
                <a:latin typeface="Tahoma"/>
                <a:cs typeface="Tahoma"/>
              </a:rPr>
              <a:t>dashboard.</a:t>
            </a:r>
          </a:p>
          <a:p>
            <a:pPr marL="184150" marR="791845" indent="-171450">
              <a:lnSpc>
                <a:spcPct val="120900"/>
              </a:lnSpc>
              <a:spcBef>
                <a:spcPts val="95"/>
              </a:spcBef>
              <a:buFont typeface="Wingdings" panose="05000000000000000000" pitchFamily="2" charset="2"/>
              <a:buChar char="q"/>
            </a:pPr>
            <a:r>
              <a:rPr lang="en-US" sz="700" spc="5" dirty="0" smtClean="0">
                <a:solidFill>
                  <a:srgbClr val="221F1F"/>
                </a:solidFill>
                <a:latin typeface="Tahoma"/>
                <a:cs typeface="Tahoma"/>
              </a:rPr>
              <a:t>With </a:t>
            </a:r>
            <a:r>
              <a:rPr lang="en-US" sz="700" spc="5" dirty="0">
                <a:solidFill>
                  <a:srgbClr val="221F1F"/>
                </a:solidFill>
                <a:latin typeface="Tahoma"/>
                <a:cs typeface="Tahoma"/>
              </a:rPr>
              <a:t>special privileges, employees can collect fees, manage inventory etc.</a:t>
            </a:r>
            <a:endParaRPr sz="700" dirty="0">
              <a:latin typeface="Tahoma"/>
              <a:cs typeface="Tahoma"/>
            </a:endParaRPr>
          </a:p>
        </p:txBody>
      </p:sp>
      <p:sp>
        <p:nvSpPr>
          <p:cNvPr id="111" name="object 111"/>
          <p:cNvSpPr/>
          <p:nvPr/>
        </p:nvSpPr>
        <p:spPr>
          <a:xfrm>
            <a:off x="2370543" y="812171"/>
            <a:ext cx="1726564" cy="0"/>
          </a:xfrm>
          <a:custGeom>
            <a:avLst/>
            <a:gdLst/>
            <a:ahLst/>
            <a:cxnLst/>
            <a:rect l="l" t="t" r="r" b="b"/>
            <a:pathLst>
              <a:path w="1726564">
                <a:moveTo>
                  <a:pt x="0" y="0"/>
                </a:moveTo>
                <a:lnTo>
                  <a:pt x="1726095" y="0"/>
                </a:lnTo>
              </a:path>
            </a:pathLst>
          </a:custGeom>
          <a:ln w="9664">
            <a:solidFill>
              <a:srgbClr val="92939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4"/>
          <p:cNvSpPr txBox="1">
            <a:spLocks/>
          </p:cNvSpPr>
          <p:nvPr/>
        </p:nvSpPr>
        <p:spPr>
          <a:xfrm>
            <a:off x="444018" y="-39505"/>
            <a:ext cx="4975860" cy="412291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ts val="3060"/>
              </a:lnSpc>
              <a:spcBef>
                <a:spcPts val="114"/>
              </a:spcBef>
            </a:pPr>
            <a:r>
              <a:rPr lang="en-US" sz="2600" kern="0" spc="-145" dirty="0" smtClean="0">
                <a:solidFill>
                  <a:schemeClr val="bg1"/>
                </a:solidFill>
              </a:rPr>
              <a:t>EMIS - Major modules and its features</a:t>
            </a:r>
            <a:endParaRPr lang="en-US" sz="2600" kern="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35" name="object 111"/>
          <p:cNvSpPr/>
          <p:nvPr/>
        </p:nvSpPr>
        <p:spPr>
          <a:xfrm>
            <a:off x="6523383" y="797809"/>
            <a:ext cx="1726564" cy="0"/>
          </a:xfrm>
          <a:custGeom>
            <a:avLst/>
            <a:gdLst/>
            <a:ahLst/>
            <a:cxnLst/>
            <a:rect l="l" t="t" r="r" b="b"/>
            <a:pathLst>
              <a:path w="1726564">
                <a:moveTo>
                  <a:pt x="0" y="0"/>
                </a:moveTo>
                <a:lnTo>
                  <a:pt x="1726095" y="0"/>
                </a:lnTo>
              </a:path>
            </a:pathLst>
          </a:custGeom>
          <a:ln w="9664">
            <a:solidFill>
              <a:srgbClr val="92939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91"/>
          <p:cNvSpPr/>
          <p:nvPr/>
        </p:nvSpPr>
        <p:spPr>
          <a:xfrm>
            <a:off x="4627238" y="2683756"/>
            <a:ext cx="209105" cy="19814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92"/>
          <p:cNvSpPr/>
          <p:nvPr/>
        </p:nvSpPr>
        <p:spPr>
          <a:xfrm>
            <a:off x="4682574" y="2932777"/>
            <a:ext cx="1171575" cy="0"/>
          </a:xfrm>
          <a:custGeom>
            <a:avLst/>
            <a:gdLst/>
            <a:ahLst/>
            <a:cxnLst/>
            <a:rect l="l" t="t" r="r" b="b"/>
            <a:pathLst>
              <a:path w="1171575">
                <a:moveTo>
                  <a:pt x="0" y="0"/>
                </a:moveTo>
                <a:lnTo>
                  <a:pt x="1171282" y="0"/>
                </a:lnTo>
              </a:path>
            </a:pathLst>
          </a:custGeom>
          <a:ln w="7340">
            <a:solidFill>
              <a:srgbClr val="92939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93"/>
          <p:cNvSpPr txBox="1"/>
          <p:nvPr/>
        </p:nvSpPr>
        <p:spPr>
          <a:xfrm>
            <a:off x="4887117" y="2699263"/>
            <a:ext cx="1370139" cy="15837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950" spc="-75" dirty="0" smtClean="0">
                <a:solidFill>
                  <a:srgbClr val="009EE1"/>
                </a:solidFill>
                <a:latin typeface="Tahoma"/>
                <a:cs typeface="Tahoma"/>
              </a:rPr>
              <a:t>Document / File Management</a:t>
            </a:r>
            <a:endParaRPr sz="950" dirty="0">
              <a:latin typeface="Tahoma"/>
              <a:cs typeface="Tahoma"/>
            </a:endParaRPr>
          </a:p>
        </p:txBody>
      </p:sp>
      <p:sp>
        <p:nvSpPr>
          <p:cNvPr id="139" name="object 94"/>
          <p:cNvSpPr txBox="1"/>
          <p:nvPr/>
        </p:nvSpPr>
        <p:spPr>
          <a:xfrm>
            <a:off x="4661188" y="2965206"/>
            <a:ext cx="1918049" cy="692497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184150" indent="-171450">
              <a:lnSpc>
                <a:spcPct val="100000"/>
              </a:lnSpc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700" spc="-20" dirty="0" smtClean="0">
                <a:solidFill>
                  <a:srgbClr val="221F1F"/>
                </a:solidFill>
                <a:latin typeface="Tahoma"/>
                <a:cs typeface="Tahoma"/>
              </a:rPr>
              <a:t>Easy </a:t>
            </a:r>
            <a:r>
              <a:rPr lang="en-US" sz="700" spc="-20" dirty="0">
                <a:solidFill>
                  <a:srgbClr val="221F1F"/>
                </a:solidFill>
                <a:latin typeface="Tahoma"/>
                <a:cs typeface="Tahoma"/>
              </a:rPr>
              <a:t>file and seamlessly file uploading </a:t>
            </a:r>
            <a:r>
              <a:rPr lang="en-US" sz="700" spc="-20" dirty="0" smtClean="0">
                <a:solidFill>
                  <a:srgbClr val="221F1F"/>
                </a:solidFill>
                <a:latin typeface="Tahoma"/>
                <a:cs typeface="Tahoma"/>
              </a:rPr>
              <a:t>facility.</a:t>
            </a:r>
          </a:p>
          <a:p>
            <a:pPr marL="184150" indent="-171450">
              <a:lnSpc>
                <a:spcPct val="100000"/>
              </a:lnSpc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700" spc="-20" dirty="0" smtClean="0">
                <a:solidFill>
                  <a:srgbClr val="221F1F"/>
                </a:solidFill>
                <a:latin typeface="Tahoma"/>
                <a:cs typeface="Tahoma"/>
              </a:rPr>
              <a:t>Permission </a:t>
            </a:r>
            <a:r>
              <a:rPr lang="en-US" sz="700" spc="-20" dirty="0">
                <a:solidFill>
                  <a:srgbClr val="221F1F"/>
                </a:solidFill>
                <a:latin typeface="Tahoma"/>
                <a:cs typeface="Tahoma"/>
              </a:rPr>
              <a:t>based </a:t>
            </a:r>
            <a:r>
              <a:rPr lang="en-US" sz="700" spc="-20" dirty="0" smtClean="0">
                <a:solidFill>
                  <a:srgbClr val="221F1F"/>
                </a:solidFill>
                <a:latin typeface="Tahoma"/>
                <a:cs typeface="Tahoma"/>
              </a:rPr>
              <a:t>access.</a:t>
            </a:r>
          </a:p>
          <a:p>
            <a:pPr marL="184150" indent="-171450">
              <a:lnSpc>
                <a:spcPct val="100000"/>
              </a:lnSpc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700" spc="-20" dirty="0" smtClean="0">
                <a:solidFill>
                  <a:srgbClr val="221F1F"/>
                </a:solidFill>
                <a:latin typeface="Tahoma"/>
                <a:cs typeface="Tahoma"/>
              </a:rPr>
              <a:t>Access </a:t>
            </a:r>
            <a:r>
              <a:rPr lang="en-US" sz="700" spc="-20" dirty="0">
                <a:solidFill>
                  <a:srgbClr val="221F1F"/>
                </a:solidFill>
                <a:latin typeface="Tahoma"/>
                <a:cs typeface="Tahoma"/>
              </a:rPr>
              <a:t>logs history is </a:t>
            </a:r>
            <a:r>
              <a:rPr lang="en-US" sz="700" spc="-20" dirty="0" smtClean="0">
                <a:solidFill>
                  <a:srgbClr val="221F1F"/>
                </a:solidFill>
                <a:latin typeface="Tahoma"/>
                <a:cs typeface="Tahoma"/>
              </a:rPr>
              <a:t>necessary.</a:t>
            </a:r>
          </a:p>
          <a:p>
            <a:pPr marL="184150" indent="-171450">
              <a:lnSpc>
                <a:spcPct val="100000"/>
              </a:lnSpc>
              <a:spcBef>
                <a:spcPts val="300"/>
              </a:spcBef>
              <a:buFont typeface="Wingdings" panose="05000000000000000000" pitchFamily="2" charset="2"/>
              <a:buChar char="q"/>
            </a:pPr>
            <a:r>
              <a:rPr lang="en-US" sz="700" spc="-20" dirty="0" smtClean="0">
                <a:solidFill>
                  <a:srgbClr val="221F1F"/>
                </a:solidFill>
                <a:latin typeface="Tahoma"/>
                <a:cs typeface="Tahoma"/>
              </a:rPr>
              <a:t>Easy </a:t>
            </a:r>
            <a:r>
              <a:rPr lang="en-US" sz="700" spc="-20" dirty="0">
                <a:solidFill>
                  <a:srgbClr val="221F1F"/>
                </a:solidFill>
                <a:latin typeface="Tahoma"/>
                <a:cs typeface="Tahoma"/>
              </a:rPr>
              <a:t>search and retrieval facility. </a:t>
            </a:r>
            <a:r>
              <a:rPr lang="en-US" sz="700" spc="-20" dirty="0" smtClean="0">
                <a:solidFill>
                  <a:srgbClr val="221F1F"/>
                </a:solidFill>
                <a:latin typeface="Tahoma"/>
                <a:cs typeface="Tahoma"/>
              </a:rPr>
              <a:t>Search </a:t>
            </a:r>
            <a:r>
              <a:rPr lang="en-US" sz="700" spc="-20" dirty="0">
                <a:solidFill>
                  <a:srgbClr val="221F1F"/>
                </a:solidFill>
                <a:latin typeface="Tahoma"/>
                <a:cs typeface="Tahoma"/>
              </a:rPr>
              <a:t>by date and category options.</a:t>
            </a:r>
            <a:endParaRPr sz="700" dirty="0">
              <a:latin typeface="Tahoma"/>
              <a:cs typeface="Tahoma"/>
            </a:endParaRPr>
          </a:p>
        </p:txBody>
      </p:sp>
      <p:sp>
        <p:nvSpPr>
          <p:cNvPr id="140" name="object 20"/>
          <p:cNvSpPr/>
          <p:nvPr/>
        </p:nvSpPr>
        <p:spPr>
          <a:xfrm>
            <a:off x="7078588" y="2617331"/>
            <a:ext cx="200748" cy="20206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33"/>
          <p:cNvSpPr txBox="1"/>
          <p:nvPr/>
        </p:nvSpPr>
        <p:spPr>
          <a:xfrm>
            <a:off x="7025376" y="2932637"/>
            <a:ext cx="1842640" cy="796372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84150" indent="-171450">
              <a:lnSpc>
                <a:spcPct val="100000"/>
              </a:lnSpc>
              <a:spcBef>
                <a:spcPts val="270"/>
              </a:spcBef>
              <a:buFont typeface="Wingdings" panose="05000000000000000000" pitchFamily="2" charset="2"/>
              <a:buChar char="q"/>
            </a:pP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Category </a:t>
            </a:r>
            <a:r>
              <a:rPr lang="en-US" sz="700" spc="-10" dirty="0">
                <a:solidFill>
                  <a:srgbClr val="221F1F"/>
                </a:solidFill>
                <a:latin typeface="Tahoma"/>
                <a:cs typeface="Tahoma"/>
              </a:rPr>
              <a:t>setup, product setup, </a:t>
            </a:r>
            <a:endParaRPr lang="en-US" sz="700" spc="-10" dirty="0" smtClean="0">
              <a:solidFill>
                <a:srgbClr val="221F1F"/>
              </a:solidFill>
              <a:latin typeface="Tahoma"/>
              <a:cs typeface="Tahoma"/>
            </a:endParaRPr>
          </a:p>
          <a:p>
            <a:pPr marL="184150" indent="-171450">
              <a:lnSpc>
                <a:spcPct val="100000"/>
              </a:lnSpc>
              <a:spcBef>
                <a:spcPts val="270"/>
              </a:spcBef>
              <a:buFont typeface="Wingdings" panose="05000000000000000000" pitchFamily="2" charset="2"/>
              <a:buChar char="q"/>
            </a:pP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Purchase </a:t>
            </a:r>
            <a:r>
              <a:rPr lang="en-US" sz="700" spc="-10" dirty="0">
                <a:solidFill>
                  <a:srgbClr val="221F1F"/>
                </a:solidFill>
                <a:latin typeface="Tahoma"/>
                <a:cs typeface="Tahoma"/>
              </a:rPr>
              <a:t>entry, damage </a:t>
            </a: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entry,</a:t>
            </a:r>
          </a:p>
          <a:p>
            <a:pPr marL="184150" indent="-171450">
              <a:lnSpc>
                <a:spcPct val="100000"/>
              </a:lnSpc>
              <a:spcBef>
                <a:spcPts val="270"/>
              </a:spcBef>
              <a:buFont typeface="Wingdings" panose="05000000000000000000" pitchFamily="2" charset="2"/>
              <a:buChar char="q"/>
            </a:pP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Inventory </a:t>
            </a:r>
            <a:r>
              <a:rPr lang="en-US" sz="700" spc="-10" dirty="0">
                <a:solidFill>
                  <a:srgbClr val="221F1F"/>
                </a:solidFill>
                <a:latin typeface="Tahoma"/>
                <a:cs typeface="Tahoma"/>
              </a:rPr>
              <a:t>item list, product inventory list. </a:t>
            </a:r>
            <a:endParaRPr lang="en-US" sz="700" spc="-10" dirty="0" smtClean="0">
              <a:solidFill>
                <a:srgbClr val="221F1F"/>
              </a:solidFill>
              <a:latin typeface="Tahoma"/>
              <a:cs typeface="Tahoma"/>
            </a:endParaRPr>
          </a:p>
          <a:p>
            <a:pPr marL="184150" indent="-171450">
              <a:lnSpc>
                <a:spcPct val="100000"/>
              </a:lnSpc>
              <a:spcBef>
                <a:spcPts val="270"/>
              </a:spcBef>
              <a:buFont typeface="Wingdings" panose="05000000000000000000" pitchFamily="2" charset="2"/>
              <a:buChar char="q"/>
            </a:pPr>
            <a:r>
              <a:rPr lang="en-US" sz="700" spc="-10" dirty="0" smtClean="0">
                <a:solidFill>
                  <a:srgbClr val="221F1F"/>
                </a:solidFill>
                <a:latin typeface="Tahoma"/>
                <a:cs typeface="Tahoma"/>
              </a:rPr>
              <a:t>Access </a:t>
            </a:r>
            <a:r>
              <a:rPr lang="en-US" sz="700" spc="-10" dirty="0">
                <a:solidFill>
                  <a:srgbClr val="221F1F"/>
                </a:solidFill>
                <a:latin typeface="Tahoma"/>
                <a:cs typeface="Tahoma"/>
              </a:rPr>
              <a:t>purchase-entry history that offer insights all in real time (daily, monthly, yearly).</a:t>
            </a:r>
            <a:endParaRPr sz="700" dirty="0">
              <a:latin typeface="Tahoma"/>
              <a:cs typeface="Tahoma"/>
            </a:endParaRPr>
          </a:p>
        </p:txBody>
      </p:sp>
      <p:sp>
        <p:nvSpPr>
          <p:cNvPr id="142" name="object 109"/>
          <p:cNvSpPr txBox="1"/>
          <p:nvPr/>
        </p:nvSpPr>
        <p:spPr>
          <a:xfrm>
            <a:off x="7042724" y="2677053"/>
            <a:ext cx="1630045" cy="142347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04165">
              <a:lnSpc>
                <a:spcPts val="1035"/>
              </a:lnSpc>
              <a:spcBef>
                <a:spcPts val="110"/>
              </a:spcBef>
            </a:pPr>
            <a:r>
              <a:rPr lang="en-US" sz="900" spc="-55" dirty="0" smtClean="0">
                <a:solidFill>
                  <a:srgbClr val="009EE1"/>
                </a:solidFill>
                <a:latin typeface="Tahoma"/>
                <a:cs typeface="Tahoma"/>
              </a:rPr>
              <a:t>Fixed Assets Management</a:t>
            </a:r>
            <a:endParaRPr sz="700" dirty="0">
              <a:latin typeface="Tahoma"/>
              <a:cs typeface="Tahoma"/>
            </a:endParaRPr>
          </a:p>
        </p:txBody>
      </p:sp>
      <p:sp>
        <p:nvSpPr>
          <p:cNvPr id="143" name="object 62"/>
          <p:cNvSpPr/>
          <p:nvPr/>
        </p:nvSpPr>
        <p:spPr>
          <a:xfrm flipV="1">
            <a:off x="6997989" y="2850448"/>
            <a:ext cx="1804961" cy="45719"/>
          </a:xfrm>
          <a:custGeom>
            <a:avLst/>
            <a:gdLst/>
            <a:ahLst/>
            <a:cxnLst/>
            <a:rect l="l" t="t" r="r" b="b"/>
            <a:pathLst>
              <a:path w="1293495">
                <a:moveTo>
                  <a:pt x="0" y="0"/>
                </a:moveTo>
                <a:lnTo>
                  <a:pt x="1293482" y="0"/>
                </a:lnTo>
              </a:path>
            </a:pathLst>
          </a:custGeom>
          <a:ln w="9626">
            <a:solidFill>
              <a:srgbClr val="92939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4082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1220</TotalTime>
  <Words>1361</Words>
  <Application>Microsoft Office PowerPoint</Application>
  <PresentationFormat>Custom</PresentationFormat>
  <Paragraphs>178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Lucida Sans</vt:lpstr>
      <vt:lpstr>Tahoma</vt:lpstr>
      <vt:lpstr>Times New Roman</vt:lpstr>
      <vt:lpstr>Wingdings</vt:lpstr>
      <vt:lpstr>Office Theme</vt:lpstr>
      <vt:lpstr>Integration of  Academic &amp; Administrative solutions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DIT Brochure Updated</dc:title>
  <cp:lastModifiedBy>Saiful</cp:lastModifiedBy>
  <cp:revision>426</cp:revision>
  <dcterms:created xsi:type="dcterms:W3CDTF">2021-01-11T04:22:03Z</dcterms:created>
  <dcterms:modified xsi:type="dcterms:W3CDTF">2021-07-27T05:34:41Z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2020-03-12T00:00:00Z</vt:filetime>
  </property>
  <property fmtid="{D5CDD505-2E9C-101B-9397-08002B2CF9AE}" pid="3" name="Creator">
    <vt:lpwstr>Adobe Illustrator CC 22.0 (Windows)</vt:lpwstr>
  </property>
  <property fmtid="{D5CDD505-2E9C-101B-9397-08002B2CF9AE}" pid="4" name="LastSaved">
    <vt:filetime>2021-01-11T00:00:00Z</vt:filetime>
  </property>
</Properties>
</file>